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nton" pitchFamily="2" charset="0"/>
      <p:regular r:id="rId15"/>
    </p:embeddedFont>
    <p:embeddedFont>
      <p:font typeface="Breathing" panose="02000500000000000000" charset="0"/>
      <p:regular r:id="rId16"/>
    </p:embeddedFont>
    <p:embeddedFont>
      <p:font typeface="Heading Now 61-68 Bold" panose="020B0604020202020204" charset="0"/>
      <p:regular r:id="rId17"/>
      <p:bold r:id="rId18"/>
    </p:embeddedFont>
    <p:embeddedFont>
      <p:font typeface="Montserrat Bold" panose="020B0604020202020204" charset="0"/>
      <p:regular r:id="rId19"/>
      <p:bold r:id="rId20"/>
    </p:embeddedFont>
    <p:embeddedFont>
      <p:font typeface="Montserrat Semi-Bold" panose="020B0604020202020204" charset="0"/>
      <p:regular r:id="rId21"/>
      <p:bold r:id="rId22"/>
    </p:embeddedFont>
    <p:embeddedFont>
      <p:font typeface="Montserrat Ultra-Bold"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51" autoAdjust="0"/>
  </p:normalViewPr>
  <p:slideViewPr>
    <p:cSldViewPr>
      <p:cViewPr varScale="1">
        <p:scale>
          <a:sx n="54" d="100"/>
          <a:sy n="54" d="100"/>
        </p:scale>
        <p:origin x="7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sv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sv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7668415" y="5898495"/>
            <a:ext cx="9817949" cy="8496989"/>
          </a:xfrm>
          <a:custGeom>
            <a:avLst/>
            <a:gdLst/>
            <a:ahLst/>
            <a:cxnLst/>
            <a:rect l="l" t="t" r="r" b="b"/>
            <a:pathLst>
              <a:path w="9817949" h="8496989">
                <a:moveTo>
                  <a:pt x="0" y="0"/>
                </a:moveTo>
                <a:lnTo>
                  <a:pt x="9817949" y="0"/>
                </a:lnTo>
                <a:lnTo>
                  <a:pt x="9817949" y="8496989"/>
                </a:lnTo>
                <a:lnTo>
                  <a:pt x="0" y="8496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503119" y="-565880"/>
            <a:ext cx="9817949" cy="8496989"/>
          </a:xfrm>
          <a:custGeom>
            <a:avLst/>
            <a:gdLst/>
            <a:ahLst/>
            <a:cxnLst/>
            <a:rect l="l" t="t" r="r" b="b"/>
            <a:pathLst>
              <a:path w="9817949" h="8496989">
                <a:moveTo>
                  <a:pt x="0" y="0"/>
                </a:moveTo>
                <a:lnTo>
                  <a:pt x="9817949" y="0"/>
                </a:lnTo>
                <a:lnTo>
                  <a:pt x="9817949" y="8496989"/>
                </a:lnTo>
                <a:lnTo>
                  <a:pt x="0" y="8496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425939" y="2896336"/>
            <a:ext cx="11485404" cy="2730500"/>
          </a:xfrm>
          <a:prstGeom prst="rect">
            <a:avLst/>
          </a:prstGeom>
        </p:spPr>
        <p:txBody>
          <a:bodyPr lIns="0" tIns="0" rIns="0" bIns="0" rtlCol="0" anchor="t">
            <a:spAutoFit/>
          </a:bodyPr>
          <a:lstStyle/>
          <a:p>
            <a:pPr algn="l">
              <a:lnSpc>
                <a:spcPts val="10599"/>
              </a:lnSpc>
              <a:spcBef>
                <a:spcPct val="0"/>
              </a:spcBef>
            </a:pPr>
            <a:r>
              <a:rPr lang="en-US" sz="9999" dirty="0">
                <a:solidFill>
                  <a:srgbClr val="44333F"/>
                </a:solidFill>
                <a:latin typeface="Anton"/>
                <a:ea typeface="Anton"/>
                <a:cs typeface="Anton"/>
                <a:sym typeface="Anton"/>
              </a:rPr>
              <a:t>THAM GIA XÂY DỰNG VÀ PHÁT TRIỂN CỘNG ĐỒNG</a:t>
            </a:r>
          </a:p>
        </p:txBody>
      </p:sp>
      <p:sp>
        <p:nvSpPr>
          <p:cNvPr id="7" name="TextBox 7"/>
          <p:cNvSpPr txBox="1"/>
          <p:nvPr/>
        </p:nvSpPr>
        <p:spPr>
          <a:xfrm>
            <a:off x="16170644" y="1179698"/>
            <a:ext cx="1375384" cy="282722"/>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Page 01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6738828" y="2973605"/>
            <a:ext cx="10681218" cy="8564395"/>
          </a:xfrm>
          <a:custGeom>
            <a:avLst/>
            <a:gdLst/>
            <a:ahLst/>
            <a:cxnLst/>
            <a:rect l="l" t="t" r="r" b="b"/>
            <a:pathLst>
              <a:path w="10681218" h="8564395">
                <a:moveTo>
                  <a:pt x="0" y="0"/>
                </a:moveTo>
                <a:lnTo>
                  <a:pt x="10681219" y="0"/>
                </a:lnTo>
                <a:lnTo>
                  <a:pt x="10681219"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00000">
            <a:off x="14545738" y="-5943049"/>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617080" y="3636626"/>
            <a:ext cx="3818112" cy="5343413"/>
          </a:xfrm>
          <a:custGeom>
            <a:avLst/>
            <a:gdLst/>
            <a:ahLst/>
            <a:cxnLst/>
            <a:rect l="l" t="t" r="r" b="b"/>
            <a:pathLst>
              <a:path w="3818112" h="5343413">
                <a:moveTo>
                  <a:pt x="0" y="0"/>
                </a:moveTo>
                <a:lnTo>
                  <a:pt x="3818112" y="0"/>
                </a:lnTo>
                <a:lnTo>
                  <a:pt x="3818112" y="5343414"/>
                </a:lnTo>
                <a:lnTo>
                  <a:pt x="0" y="5343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711939" y="2605488"/>
            <a:ext cx="5052092" cy="6437519"/>
          </a:xfrm>
          <a:prstGeom prst="rect">
            <a:avLst/>
          </a:prstGeom>
        </p:spPr>
        <p:txBody>
          <a:bodyPr lIns="0" tIns="0" rIns="0" bIns="0" rtlCol="0" anchor="t">
            <a:spAutoFit/>
          </a:bodyPr>
          <a:lstStyle/>
          <a:p>
            <a:pPr algn="l">
              <a:lnSpc>
                <a:spcPts val="8435"/>
              </a:lnSpc>
              <a:spcBef>
                <a:spcPct val="0"/>
              </a:spcBef>
            </a:pPr>
            <a:r>
              <a:rPr lang="en-US" sz="7958">
                <a:solidFill>
                  <a:srgbClr val="44333F"/>
                </a:solidFill>
                <a:latin typeface="Anton"/>
                <a:ea typeface="Anton"/>
                <a:cs typeface="Anton"/>
                <a:sym typeface="Anton"/>
              </a:rPr>
              <a:t>Biểu hiện của việc tham gia xây dựng, phát triển cộng đồng</a:t>
            </a:r>
          </a:p>
        </p:txBody>
      </p:sp>
      <p:sp>
        <p:nvSpPr>
          <p:cNvPr id="6" name="TextBox 6"/>
          <p:cNvSpPr txBox="1"/>
          <p:nvPr/>
        </p:nvSpPr>
        <p:spPr>
          <a:xfrm>
            <a:off x="16170644" y="1179698"/>
            <a:ext cx="1375384" cy="282722"/>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Page 03</a:t>
            </a:r>
          </a:p>
        </p:txBody>
      </p:sp>
      <p:sp>
        <p:nvSpPr>
          <p:cNvPr id="7" name="TextBox 7"/>
          <p:cNvSpPr txBox="1"/>
          <p:nvPr/>
        </p:nvSpPr>
        <p:spPr>
          <a:xfrm>
            <a:off x="6375686" y="2548338"/>
            <a:ext cx="8085251" cy="7794772"/>
          </a:xfrm>
          <a:prstGeom prst="rect">
            <a:avLst/>
          </a:prstGeom>
        </p:spPr>
        <p:txBody>
          <a:bodyPr lIns="0" tIns="0" rIns="0" bIns="0" rtlCol="0" anchor="t">
            <a:spAutoFit/>
          </a:bodyPr>
          <a:lstStyle/>
          <a:p>
            <a:pPr marL="695708" lvl="1" indent="-347854" algn="l">
              <a:lnSpc>
                <a:spcPts val="3415"/>
              </a:lnSpc>
              <a:buFont typeface="Arial"/>
              <a:buChar char="•"/>
            </a:pPr>
            <a:r>
              <a:rPr lang="en-US" sz="3222" b="1">
                <a:solidFill>
                  <a:srgbClr val="44333F"/>
                </a:solidFill>
                <a:latin typeface="Montserrat Semi-Bold"/>
                <a:ea typeface="Montserrat Semi-Bold"/>
                <a:cs typeface="Montserrat Semi-Bold"/>
                <a:sym typeface="Montserrat Semi-Bold"/>
              </a:rPr>
              <a:t>Quan tâm đến các vấn đề xã hội: Luôn có ý thức về những khó khăn, nhu cầu của cộng đồng xung quanh.</a:t>
            </a:r>
          </a:p>
          <a:p>
            <a:pPr marL="695708" lvl="1" indent="-347854" algn="l">
              <a:lnSpc>
                <a:spcPts val="3415"/>
              </a:lnSpc>
              <a:buFont typeface="Arial"/>
              <a:buChar char="•"/>
            </a:pPr>
            <a:r>
              <a:rPr lang="en-US" sz="3222" b="1">
                <a:solidFill>
                  <a:srgbClr val="44333F"/>
                </a:solidFill>
                <a:latin typeface="Montserrat Semi-Bold"/>
                <a:ea typeface="Montserrat Semi-Bold"/>
                <a:cs typeface="Montserrat Semi-Bold"/>
                <a:sym typeface="Montserrat Semi-Bold"/>
              </a:rPr>
              <a:t>Tham gia trực tiếp: Đăng ký tham gia các hoạt động tình nguyện, sự kiện cộng đồng, các buổi làm sạch môi trường, hoặc các dự án phát triển địa phương.</a:t>
            </a:r>
          </a:p>
          <a:p>
            <a:pPr marL="695708" lvl="1" indent="-347854" algn="l">
              <a:lnSpc>
                <a:spcPts val="3415"/>
              </a:lnSpc>
              <a:buFont typeface="Arial"/>
              <a:buChar char="•"/>
            </a:pPr>
            <a:r>
              <a:rPr lang="en-US" sz="3222" b="1">
                <a:solidFill>
                  <a:srgbClr val="44333F"/>
                </a:solidFill>
                <a:latin typeface="Montserrat Semi-Bold"/>
                <a:ea typeface="Montserrat Semi-Bold"/>
                <a:cs typeface="Montserrat Semi-Bold"/>
                <a:sym typeface="Montserrat Semi-Bold"/>
              </a:rPr>
              <a:t>Đóng góp trí tuệ và sáng kiến: Đưa ra các ý tưởng, giải pháp mới để giải quyết vấn đề của cộng đồng. </a:t>
            </a:r>
          </a:p>
          <a:p>
            <a:pPr marL="695708" lvl="1" indent="-347854" algn="l">
              <a:lnSpc>
                <a:spcPts val="3415"/>
              </a:lnSpc>
              <a:buFont typeface="Arial"/>
              <a:buChar char="•"/>
            </a:pPr>
            <a:r>
              <a:rPr lang="en-US" sz="3222" b="1">
                <a:solidFill>
                  <a:srgbClr val="44333F"/>
                </a:solidFill>
                <a:latin typeface="Montserrat Semi-Bold"/>
                <a:ea typeface="Montserrat Semi-Bold"/>
                <a:cs typeface="Montserrat Semi-Bold"/>
                <a:sym typeface="Montserrat Semi-Bold"/>
              </a:rPr>
              <a:t>Lan tỏa tinh thần đoàn kết: Khuyến khích, động viên người khác cùng tham gia.</a:t>
            </a:r>
          </a:p>
          <a:p>
            <a:pPr algn="l">
              <a:lnSpc>
                <a:spcPts val="3415"/>
              </a:lnSpc>
            </a:pPr>
            <a:endParaRPr lang="en-US" sz="3222" b="1">
              <a:solidFill>
                <a:srgbClr val="44333F"/>
              </a:solidFill>
              <a:latin typeface="Montserrat Semi-Bold"/>
              <a:ea typeface="Montserrat Semi-Bold"/>
              <a:cs typeface="Montserrat Semi-Bold"/>
              <a:sym typeface="Montserrat Semi-Bold"/>
            </a:endParaRPr>
          </a:p>
          <a:p>
            <a:pPr algn="l">
              <a:lnSpc>
                <a:spcPts val="3415"/>
              </a:lnSpc>
            </a:pPr>
            <a:endParaRPr lang="en-US" sz="3222" b="1">
              <a:solidFill>
                <a:srgbClr val="44333F"/>
              </a:solidFill>
              <a:latin typeface="Montserrat Semi-Bold"/>
              <a:ea typeface="Montserrat Semi-Bold"/>
              <a:cs typeface="Montserrat Semi-Bold"/>
              <a:sym typeface="Montserrat Semi-Bold"/>
            </a:endParaRPr>
          </a:p>
          <a:p>
            <a:pPr algn="l">
              <a:lnSpc>
                <a:spcPts val="3415"/>
              </a:lnSpc>
              <a:spcBef>
                <a:spcPct val="0"/>
              </a:spcBef>
            </a:pPr>
            <a:endParaRPr lang="en-US" sz="3222" b="1">
              <a:solidFill>
                <a:srgbClr val="44333F"/>
              </a:solidFill>
              <a:latin typeface="Montserrat Semi-Bold"/>
              <a:ea typeface="Montserrat Semi-Bold"/>
              <a:cs typeface="Montserrat Semi-Bold"/>
              <a:sym typeface="Montserrat Semi-Bold"/>
            </a:endParaRPr>
          </a:p>
        </p:txBody>
      </p:sp>
      <p:sp>
        <p:nvSpPr>
          <p:cNvPr id="8" name="TextBox 8"/>
          <p:cNvSpPr txBox="1"/>
          <p:nvPr/>
        </p:nvSpPr>
        <p:spPr>
          <a:xfrm>
            <a:off x="2512865" y="1232824"/>
            <a:ext cx="3069907" cy="282691"/>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NHÓM 6 - 12/15 - TPU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5855527" y="-5924149"/>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00000">
            <a:off x="13931637" y="6632134"/>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a:grpSpLocks noChangeAspect="1"/>
          </p:cNvGrpSpPr>
          <p:nvPr/>
        </p:nvGrpSpPr>
        <p:grpSpPr>
          <a:xfrm>
            <a:off x="782866" y="4109980"/>
            <a:ext cx="4251381" cy="4251381"/>
            <a:chOff x="0" y="0"/>
            <a:chExt cx="14840029" cy="14840029"/>
          </a:xfrm>
        </p:grpSpPr>
        <p:sp>
          <p:nvSpPr>
            <p:cNvPr id="5" name="Freeform 5"/>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6" name="Freeform 6"/>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7" name="Freeform 7"/>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29457" r="-29457"/>
              </a:stretch>
            </a:blipFill>
          </p:spPr>
          <p:txBody>
            <a:bodyPr/>
            <a:lstStyle/>
            <a:p>
              <a:endParaRPr lang="en-US"/>
            </a:p>
          </p:txBody>
        </p:sp>
      </p:grpSp>
      <p:grpSp>
        <p:nvGrpSpPr>
          <p:cNvPr id="8" name="Group 8"/>
          <p:cNvGrpSpPr>
            <a:grpSpLocks noChangeAspect="1"/>
          </p:cNvGrpSpPr>
          <p:nvPr/>
        </p:nvGrpSpPr>
        <p:grpSpPr>
          <a:xfrm>
            <a:off x="9144000" y="4109980"/>
            <a:ext cx="4251381" cy="4251381"/>
            <a:chOff x="0" y="0"/>
            <a:chExt cx="14840029" cy="14840029"/>
          </a:xfrm>
        </p:grpSpPr>
        <p:sp>
          <p:nvSpPr>
            <p:cNvPr id="9" name="Freeform 9"/>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10" name="Freeform 10"/>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11" name="Freeform 11"/>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5"/>
              <a:stretch>
                <a:fillRect l="-24043" r="-24043"/>
              </a:stretch>
            </a:blipFill>
          </p:spPr>
          <p:txBody>
            <a:bodyPr/>
            <a:lstStyle/>
            <a:p>
              <a:endParaRPr lang="en-US"/>
            </a:p>
          </p:txBody>
        </p:sp>
      </p:grpSp>
      <p:sp>
        <p:nvSpPr>
          <p:cNvPr id="12" name="Freeform 12"/>
          <p:cNvSpPr/>
          <p:nvPr/>
        </p:nvSpPr>
        <p:spPr>
          <a:xfrm>
            <a:off x="10670734" y="7322724"/>
            <a:ext cx="1197912" cy="1676467"/>
          </a:xfrm>
          <a:custGeom>
            <a:avLst/>
            <a:gdLst/>
            <a:ahLst/>
            <a:cxnLst/>
            <a:rect l="l" t="t" r="r" b="b"/>
            <a:pathLst>
              <a:path w="1197912" h="1676467">
                <a:moveTo>
                  <a:pt x="0" y="0"/>
                </a:moveTo>
                <a:lnTo>
                  <a:pt x="1197912" y="0"/>
                </a:lnTo>
                <a:lnTo>
                  <a:pt x="1197912" y="1676467"/>
                </a:lnTo>
                <a:lnTo>
                  <a:pt x="0" y="1676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2162230" y="7322724"/>
            <a:ext cx="1197912" cy="1676467"/>
          </a:xfrm>
          <a:custGeom>
            <a:avLst/>
            <a:gdLst/>
            <a:ahLst/>
            <a:cxnLst/>
            <a:rect l="l" t="t" r="r" b="b"/>
            <a:pathLst>
              <a:path w="1197912" h="1676467">
                <a:moveTo>
                  <a:pt x="0" y="0"/>
                </a:moveTo>
                <a:lnTo>
                  <a:pt x="1197912" y="0"/>
                </a:lnTo>
                <a:lnTo>
                  <a:pt x="1197912" y="1676467"/>
                </a:lnTo>
                <a:lnTo>
                  <a:pt x="0" y="1676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3360142" y="1852556"/>
            <a:ext cx="11090635" cy="2190749"/>
          </a:xfrm>
          <a:prstGeom prst="rect">
            <a:avLst/>
          </a:prstGeom>
        </p:spPr>
        <p:txBody>
          <a:bodyPr lIns="0" tIns="0" rIns="0" bIns="0" rtlCol="0" anchor="t">
            <a:spAutoFit/>
          </a:bodyPr>
          <a:lstStyle/>
          <a:p>
            <a:pPr algn="ctr">
              <a:lnSpc>
                <a:spcPts val="8517"/>
              </a:lnSpc>
              <a:spcBef>
                <a:spcPct val="0"/>
              </a:spcBef>
            </a:pPr>
            <a:r>
              <a:rPr lang="en-US" sz="8035">
                <a:solidFill>
                  <a:srgbClr val="44333F"/>
                </a:solidFill>
                <a:latin typeface="Anton"/>
                <a:ea typeface="Anton"/>
                <a:cs typeface="Anton"/>
                <a:sym typeface="Anton"/>
              </a:rPr>
              <a:t>Vai trò và lợi ích của việc tham gia cộng đồng</a:t>
            </a:r>
          </a:p>
        </p:txBody>
      </p:sp>
      <p:sp>
        <p:nvSpPr>
          <p:cNvPr id="15" name="TextBox 15"/>
          <p:cNvSpPr txBox="1"/>
          <p:nvPr/>
        </p:nvSpPr>
        <p:spPr>
          <a:xfrm>
            <a:off x="16170644" y="1179698"/>
            <a:ext cx="1375384" cy="282691"/>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Page 04</a:t>
            </a:r>
          </a:p>
        </p:txBody>
      </p:sp>
      <p:sp>
        <p:nvSpPr>
          <p:cNvPr id="16" name="TextBox 16"/>
          <p:cNvSpPr txBox="1"/>
          <p:nvPr/>
        </p:nvSpPr>
        <p:spPr>
          <a:xfrm>
            <a:off x="4680461" y="5438161"/>
            <a:ext cx="3714933" cy="4703841"/>
          </a:xfrm>
          <a:prstGeom prst="rect">
            <a:avLst/>
          </a:prstGeom>
        </p:spPr>
        <p:txBody>
          <a:bodyPr lIns="0" tIns="0" rIns="0" bIns="0" rtlCol="0" anchor="t">
            <a:spAutoFit/>
          </a:bodyPr>
          <a:lstStyle/>
          <a:p>
            <a:pPr marL="888644" lvl="2" indent="-296215"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Thúc đẩy giải quyết các vấn đề xã hội, tạo ra sự thay đổi tích cực. </a:t>
            </a:r>
          </a:p>
          <a:p>
            <a:pPr algn="l">
              <a:lnSpc>
                <a:spcPts val="2181"/>
              </a:lnSpc>
            </a:pPr>
            <a:endParaRPr lang="en-US" sz="2058" b="1">
              <a:solidFill>
                <a:srgbClr val="44333F"/>
              </a:solidFill>
              <a:latin typeface="Montserrat Semi-Bold"/>
              <a:ea typeface="Montserrat Semi-Bold"/>
              <a:cs typeface="Montserrat Semi-Bold"/>
              <a:sym typeface="Montserrat Semi-Bold"/>
            </a:endParaRPr>
          </a:p>
          <a:p>
            <a:pPr marL="888644" lvl="2" indent="-296215"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Xây dựng một môi trường sống lành mạnh, gắn kết và bền vững hơn. </a:t>
            </a:r>
          </a:p>
          <a:p>
            <a:pPr algn="l">
              <a:lnSpc>
                <a:spcPts val="2181"/>
              </a:lnSpc>
            </a:pPr>
            <a:endParaRPr lang="en-US" sz="2058" b="1">
              <a:solidFill>
                <a:srgbClr val="44333F"/>
              </a:solidFill>
              <a:latin typeface="Montserrat Semi-Bold"/>
              <a:ea typeface="Montserrat Semi-Bold"/>
              <a:cs typeface="Montserrat Semi-Bold"/>
              <a:sym typeface="Montserrat Semi-Bold"/>
            </a:endParaRPr>
          </a:p>
          <a:p>
            <a:pPr marL="888644" lvl="2" indent="-296215"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Giúp cộng đồng phát triển dựa trên sức mạnh nội lực và sự đồng lòng. </a:t>
            </a:r>
          </a:p>
          <a:p>
            <a:pPr algn="l">
              <a:lnSpc>
                <a:spcPts val="2181"/>
              </a:lnSpc>
            </a:pPr>
            <a:endParaRPr lang="en-US" sz="2058" b="1">
              <a:solidFill>
                <a:srgbClr val="44333F"/>
              </a:solidFill>
              <a:latin typeface="Montserrat Semi-Bold"/>
              <a:ea typeface="Montserrat Semi-Bold"/>
              <a:cs typeface="Montserrat Semi-Bold"/>
              <a:sym typeface="Montserrat Semi-Bold"/>
            </a:endParaRPr>
          </a:p>
          <a:p>
            <a:pPr algn="l">
              <a:lnSpc>
                <a:spcPts val="2181"/>
              </a:lnSpc>
            </a:pPr>
            <a:endParaRPr lang="en-US" sz="2058" b="1">
              <a:solidFill>
                <a:srgbClr val="44333F"/>
              </a:solidFill>
              <a:latin typeface="Montserrat Semi-Bold"/>
              <a:ea typeface="Montserrat Semi-Bold"/>
              <a:cs typeface="Montserrat Semi-Bold"/>
              <a:sym typeface="Montserrat Semi-Bold"/>
            </a:endParaRPr>
          </a:p>
          <a:p>
            <a:pPr algn="l">
              <a:lnSpc>
                <a:spcPts val="2181"/>
              </a:lnSpc>
              <a:spcBef>
                <a:spcPct val="0"/>
              </a:spcBef>
            </a:pPr>
            <a:endParaRPr lang="en-US" sz="2058" b="1">
              <a:solidFill>
                <a:srgbClr val="44333F"/>
              </a:solidFill>
              <a:latin typeface="Montserrat Semi-Bold"/>
              <a:ea typeface="Montserrat Semi-Bold"/>
              <a:cs typeface="Montserrat Semi-Bold"/>
              <a:sym typeface="Montserrat Semi-Bold"/>
            </a:endParaRPr>
          </a:p>
        </p:txBody>
      </p:sp>
      <p:sp>
        <p:nvSpPr>
          <p:cNvPr id="17" name="TextBox 17"/>
          <p:cNvSpPr txBox="1"/>
          <p:nvPr/>
        </p:nvSpPr>
        <p:spPr>
          <a:xfrm>
            <a:off x="5429067" y="4523071"/>
            <a:ext cx="2966327" cy="734116"/>
          </a:xfrm>
          <a:prstGeom prst="rect">
            <a:avLst/>
          </a:prstGeom>
        </p:spPr>
        <p:txBody>
          <a:bodyPr lIns="0" tIns="0" rIns="0" bIns="0" rtlCol="0" anchor="t">
            <a:spAutoFit/>
          </a:bodyPr>
          <a:lstStyle/>
          <a:p>
            <a:pPr algn="l">
              <a:lnSpc>
                <a:spcPts val="2880"/>
              </a:lnSpc>
              <a:spcBef>
                <a:spcPct val="0"/>
              </a:spcBef>
            </a:pPr>
            <a:r>
              <a:rPr lang="en-US" sz="2717" b="1">
                <a:solidFill>
                  <a:srgbClr val="44333F"/>
                </a:solidFill>
                <a:latin typeface="Montserrat Ultra-Bold"/>
                <a:ea typeface="Montserrat Ultra-Bold"/>
                <a:cs typeface="Montserrat Ultra-Bold"/>
                <a:sym typeface="Montserrat Ultra-Bold"/>
              </a:rPr>
              <a:t>Đối với cộng đồng</a:t>
            </a:r>
          </a:p>
        </p:txBody>
      </p:sp>
      <p:sp>
        <p:nvSpPr>
          <p:cNvPr id="18" name="TextBox 18"/>
          <p:cNvSpPr txBox="1"/>
          <p:nvPr/>
        </p:nvSpPr>
        <p:spPr>
          <a:xfrm>
            <a:off x="13544367" y="5537541"/>
            <a:ext cx="3714933" cy="3598941"/>
          </a:xfrm>
          <a:prstGeom prst="rect">
            <a:avLst/>
          </a:prstGeom>
        </p:spPr>
        <p:txBody>
          <a:bodyPr lIns="0" tIns="0" rIns="0" bIns="0" rtlCol="0" anchor="t">
            <a:spAutoFit/>
          </a:bodyPr>
          <a:lstStyle/>
          <a:p>
            <a:pPr marL="444322" lvl="1" indent="-222161"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Mở rộng mối quan hệ, kết nối với mọi người xung quanh. </a:t>
            </a:r>
          </a:p>
          <a:p>
            <a:pPr marL="444322" lvl="1" indent="-222161"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Tăng cường kỹ năng mềm, học hỏi kinh nghiệm từ người khác. </a:t>
            </a:r>
          </a:p>
          <a:p>
            <a:pPr marL="444322" lvl="1" indent="-222161"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Nuôi dưỡng lòng nhân ái, sự thấu hiểu và chia sẻ. </a:t>
            </a:r>
          </a:p>
          <a:p>
            <a:pPr marL="444322" lvl="1" indent="-222161" algn="l">
              <a:lnSpc>
                <a:spcPts val="2181"/>
              </a:lnSpc>
              <a:buFont typeface="Arial"/>
              <a:buChar char="•"/>
            </a:pPr>
            <a:r>
              <a:rPr lang="en-US" sz="2058" b="1">
                <a:solidFill>
                  <a:srgbClr val="44333F"/>
                </a:solidFill>
                <a:latin typeface="Montserrat Semi-Bold"/>
                <a:ea typeface="Montserrat Semi-Bold"/>
                <a:cs typeface="Montserrat Semi-Bold"/>
                <a:sym typeface="Montserrat Semi-Bold"/>
              </a:rPr>
              <a:t>Tạo dựng sự tự tin, giá trị bản thân và ý nghĩa cho cuộc sống.</a:t>
            </a:r>
          </a:p>
          <a:p>
            <a:pPr algn="l">
              <a:lnSpc>
                <a:spcPts val="2181"/>
              </a:lnSpc>
              <a:spcBef>
                <a:spcPct val="0"/>
              </a:spcBef>
            </a:pPr>
            <a:endParaRPr lang="en-US" sz="2058" b="1">
              <a:solidFill>
                <a:srgbClr val="44333F"/>
              </a:solidFill>
              <a:latin typeface="Montserrat Semi-Bold"/>
              <a:ea typeface="Montserrat Semi-Bold"/>
              <a:cs typeface="Montserrat Semi-Bold"/>
              <a:sym typeface="Montserrat Semi-Bold"/>
            </a:endParaRPr>
          </a:p>
        </p:txBody>
      </p:sp>
      <p:sp>
        <p:nvSpPr>
          <p:cNvPr id="19" name="TextBox 19"/>
          <p:cNvSpPr txBox="1"/>
          <p:nvPr/>
        </p:nvSpPr>
        <p:spPr>
          <a:xfrm>
            <a:off x="13790201" y="4704036"/>
            <a:ext cx="2648550" cy="734116"/>
          </a:xfrm>
          <a:prstGeom prst="rect">
            <a:avLst/>
          </a:prstGeom>
        </p:spPr>
        <p:txBody>
          <a:bodyPr lIns="0" tIns="0" rIns="0" bIns="0" rtlCol="0" anchor="t">
            <a:spAutoFit/>
          </a:bodyPr>
          <a:lstStyle/>
          <a:p>
            <a:pPr algn="l">
              <a:lnSpc>
                <a:spcPts val="2880"/>
              </a:lnSpc>
              <a:spcBef>
                <a:spcPct val="0"/>
              </a:spcBef>
            </a:pPr>
            <a:r>
              <a:rPr lang="en-US" sz="2717" b="1">
                <a:solidFill>
                  <a:srgbClr val="44333F"/>
                </a:solidFill>
                <a:latin typeface="Montserrat Ultra-Bold"/>
                <a:ea typeface="Montserrat Ultra-Bold"/>
                <a:cs typeface="Montserrat Ultra-Bold"/>
                <a:sym typeface="Montserrat Ultra-Bold"/>
              </a:rPr>
              <a:t>Đối với cá nhân</a:t>
            </a:r>
          </a:p>
        </p:txBody>
      </p:sp>
      <p:sp>
        <p:nvSpPr>
          <p:cNvPr id="20" name="TextBox 20"/>
          <p:cNvSpPr txBox="1"/>
          <p:nvPr/>
        </p:nvSpPr>
        <p:spPr>
          <a:xfrm>
            <a:off x="2512865" y="1232824"/>
            <a:ext cx="3069907" cy="282691"/>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NHÓM 6 - 12/15 - TPU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4584420" y="3017982"/>
            <a:ext cx="10681218" cy="8564395"/>
          </a:xfrm>
          <a:custGeom>
            <a:avLst/>
            <a:gdLst/>
            <a:ahLst/>
            <a:cxnLst/>
            <a:rect l="l" t="t" r="r" b="b"/>
            <a:pathLst>
              <a:path w="10681218" h="8564395">
                <a:moveTo>
                  <a:pt x="0" y="0"/>
                </a:moveTo>
                <a:lnTo>
                  <a:pt x="10681219" y="0"/>
                </a:lnTo>
                <a:lnTo>
                  <a:pt x="10681219"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918691" y="1584842"/>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5581650"/>
            <a:ext cx="18288000" cy="1428369"/>
          </a:xfrm>
          <a:prstGeom prst="rect">
            <a:avLst/>
          </a:prstGeom>
        </p:spPr>
        <p:txBody>
          <a:bodyPr lIns="0" tIns="0" rIns="0" bIns="0" rtlCol="0" anchor="t">
            <a:spAutoFit/>
          </a:bodyPr>
          <a:lstStyle/>
          <a:p>
            <a:pPr algn="ctr">
              <a:lnSpc>
                <a:spcPts val="5088"/>
              </a:lnSpc>
            </a:pPr>
            <a:r>
              <a:rPr lang="en-US" sz="4800">
                <a:solidFill>
                  <a:srgbClr val="44333F"/>
                </a:solidFill>
                <a:latin typeface="Anton"/>
                <a:ea typeface="Anton"/>
                <a:cs typeface="Anton"/>
                <a:sym typeface="Anton"/>
              </a:rPr>
              <a:t>Tiếp tục tham gia các hoạt động xã hội nhằm phát huy tinh thần đoàn kết,</a:t>
            </a:r>
          </a:p>
          <a:p>
            <a:pPr algn="ctr">
              <a:lnSpc>
                <a:spcPts val="1059"/>
              </a:lnSpc>
            </a:pPr>
            <a:endParaRPr lang="en-US" sz="4800">
              <a:solidFill>
                <a:srgbClr val="44333F"/>
              </a:solidFill>
              <a:latin typeface="Anton"/>
              <a:ea typeface="Anton"/>
              <a:cs typeface="Anton"/>
              <a:sym typeface="Anton"/>
            </a:endParaRPr>
          </a:p>
          <a:p>
            <a:pPr algn="ctr">
              <a:lnSpc>
                <a:spcPts val="5088"/>
              </a:lnSpc>
              <a:spcBef>
                <a:spcPct val="0"/>
              </a:spcBef>
            </a:pPr>
            <a:r>
              <a:rPr lang="en-US" sz="4800">
                <a:solidFill>
                  <a:srgbClr val="44333F"/>
                </a:solidFill>
                <a:latin typeface="Anton"/>
                <a:ea typeface="Anton"/>
                <a:cs typeface="Anton"/>
                <a:sym typeface="Anton"/>
              </a:rPr>
              <a:t>tôn trọng, chia sẻ giữa cộng đồng.</a:t>
            </a:r>
          </a:p>
        </p:txBody>
      </p:sp>
      <p:sp>
        <p:nvSpPr>
          <p:cNvPr id="5" name="Freeform 5"/>
          <p:cNvSpPr/>
          <p:nvPr/>
        </p:nvSpPr>
        <p:spPr>
          <a:xfrm>
            <a:off x="7712042" y="718662"/>
            <a:ext cx="2312381" cy="2694512"/>
          </a:xfrm>
          <a:custGeom>
            <a:avLst/>
            <a:gdLst/>
            <a:ahLst/>
            <a:cxnLst/>
            <a:rect l="l" t="t" r="r" b="b"/>
            <a:pathLst>
              <a:path w="2312381" h="2694512">
                <a:moveTo>
                  <a:pt x="0" y="0"/>
                </a:moveTo>
                <a:lnTo>
                  <a:pt x="2312382" y="0"/>
                </a:lnTo>
                <a:lnTo>
                  <a:pt x="2312382" y="2694512"/>
                </a:lnTo>
                <a:lnTo>
                  <a:pt x="0" y="2694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0" y="3848481"/>
            <a:ext cx="18288000" cy="1295019"/>
          </a:xfrm>
          <a:prstGeom prst="rect">
            <a:avLst/>
          </a:prstGeom>
        </p:spPr>
        <p:txBody>
          <a:bodyPr lIns="0" tIns="0" rIns="0" bIns="0" rtlCol="0" anchor="t">
            <a:spAutoFit/>
          </a:bodyPr>
          <a:lstStyle/>
          <a:p>
            <a:pPr algn="ctr">
              <a:lnSpc>
                <a:spcPts val="5088"/>
              </a:lnSpc>
              <a:spcBef>
                <a:spcPct val="0"/>
              </a:spcBef>
            </a:pPr>
            <a:r>
              <a:rPr lang="en-US" sz="4800">
                <a:solidFill>
                  <a:srgbClr val="44333F"/>
                </a:solidFill>
                <a:latin typeface="Anton"/>
                <a:ea typeface="Anton"/>
                <a:cs typeface="Anton"/>
                <a:sym typeface="Anton"/>
              </a:rPr>
              <a:t>Muốn phát triển cộng đồng – đừng chỉ hành động vì danh nghĩa. </a:t>
            </a:r>
          </a:p>
          <a:p>
            <a:pPr algn="ctr">
              <a:lnSpc>
                <a:spcPts val="5088"/>
              </a:lnSpc>
              <a:spcBef>
                <a:spcPct val="0"/>
              </a:spcBef>
            </a:pPr>
            <a:r>
              <a:rPr lang="en-US" sz="4800">
                <a:solidFill>
                  <a:srgbClr val="44333F"/>
                </a:solidFill>
                <a:latin typeface="Anton"/>
                <a:ea typeface="Anton"/>
                <a:cs typeface="Anton"/>
                <a:sym typeface="Anton"/>
              </a:rPr>
              <a:t>Hãy hành động vì cuộc sống của chúng ta.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TextBox 2"/>
          <p:cNvSpPr txBox="1"/>
          <p:nvPr/>
        </p:nvSpPr>
        <p:spPr>
          <a:xfrm>
            <a:off x="3351386" y="4373944"/>
            <a:ext cx="11585228" cy="1691513"/>
          </a:xfrm>
          <a:prstGeom prst="rect">
            <a:avLst/>
          </a:prstGeom>
        </p:spPr>
        <p:txBody>
          <a:bodyPr lIns="0" tIns="0" rIns="0" bIns="0" rtlCol="0" anchor="t">
            <a:spAutoFit/>
          </a:bodyPr>
          <a:lstStyle/>
          <a:p>
            <a:pPr algn="ctr">
              <a:lnSpc>
                <a:spcPts val="12825"/>
              </a:lnSpc>
              <a:spcBef>
                <a:spcPct val="0"/>
              </a:spcBef>
            </a:pPr>
            <a:r>
              <a:rPr lang="en-US" sz="12099">
                <a:solidFill>
                  <a:srgbClr val="000000"/>
                </a:solidFill>
                <a:latin typeface="Breathing"/>
                <a:ea typeface="Breathing"/>
                <a:cs typeface="Breathing"/>
                <a:sym typeface="Breathing"/>
              </a:rPr>
              <a:t>MINI GAME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rot="-2700000">
            <a:off x="12797965" y="4976102"/>
            <a:ext cx="10681218" cy="8564395"/>
          </a:xfrm>
          <a:custGeom>
            <a:avLst/>
            <a:gdLst/>
            <a:ahLst/>
            <a:cxnLst/>
            <a:rect l="l" t="t" r="r" b="b"/>
            <a:pathLst>
              <a:path w="10681218" h="8564395">
                <a:moveTo>
                  <a:pt x="0" y="0"/>
                </a:moveTo>
                <a:lnTo>
                  <a:pt x="10681218" y="0"/>
                </a:lnTo>
                <a:lnTo>
                  <a:pt x="10681218" y="8564396"/>
                </a:lnTo>
                <a:lnTo>
                  <a:pt x="0" y="8564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a:off x="252062" y="3543681"/>
            <a:ext cx="3417216" cy="3417216"/>
            <a:chOff x="0" y="0"/>
            <a:chExt cx="14840029" cy="14840029"/>
          </a:xfrm>
        </p:grpSpPr>
        <p:sp>
          <p:nvSpPr>
            <p:cNvPr id="4" name="Freeform 4"/>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5" name="Freeform 5"/>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6" name="Freeform 6"/>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223" t="-16665" r="223" b="-16666"/>
              </a:stretch>
            </a:blipFill>
          </p:spPr>
          <p:txBody>
            <a:bodyPr/>
            <a:lstStyle/>
            <a:p>
              <a:endParaRPr lang="en-US"/>
            </a:p>
          </p:txBody>
        </p:sp>
      </p:grpSp>
      <p:grpSp>
        <p:nvGrpSpPr>
          <p:cNvPr id="7" name="Group 7"/>
          <p:cNvGrpSpPr>
            <a:grpSpLocks noChangeAspect="1"/>
          </p:cNvGrpSpPr>
          <p:nvPr/>
        </p:nvGrpSpPr>
        <p:grpSpPr>
          <a:xfrm>
            <a:off x="8990498" y="3543681"/>
            <a:ext cx="3417216" cy="3417216"/>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5"/>
              <a:stretch>
                <a:fillRect l="-16369" r="-16369"/>
              </a:stretch>
            </a:blipFill>
          </p:spPr>
          <p:txBody>
            <a:bodyPr/>
            <a:lstStyle/>
            <a:p>
              <a:endParaRPr lang="en-US"/>
            </a:p>
          </p:txBody>
        </p:sp>
      </p:grpSp>
      <p:grpSp>
        <p:nvGrpSpPr>
          <p:cNvPr id="11" name="Group 11"/>
          <p:cNvGrpSpPr>
            <a:grpSpLocks noChangeAspect="1"/>
          </p:cNvGrpSpPr>
          <p:nvPr/>
        </p:nvGrpSpPr>
        <p:grpSpPr>
          <a:xfrm>
            <a:off x="5582772" y="6633899"/>
            <a:ext cx="3417216" cy="3417216"/>
            <a:chOff x="0" y="0"/>
            <a:chExt cx="14840029" cy="14840029"/>
          </a:xfrm>
        </p:grpSpPr>
        <p:sp>
          <p:nvSpPr>
            <p:cNvPr id="12" name="Freeform 12"/>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13" name="Freeform 13"/>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14" name="Freeform 14"/>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6"/>
              <a:stretch>
                <a:fillRect l="-16369" r="-16369"/>
              </a:stretch>
            </a:blipFill>
          </p:spPr>
          <p:txBody>
            <a:bodyPr/>
            <a:lstStyle/>
            <a:p>
              <a:endParaRPr lang="en-US"/>
            </a:p>
          </p:txBody>
        </p:sp>
      </p:grpSp>
      <p:grpSp>
        <p:nvGrpSpPr>
          <p:cNvPr id="15" name="Group 15"/>
          <p:cNvGrpSpPr>
            <a:grpSpLocks noChangeAspect="1"/>
          </p:cNvGrpSpPr>
          <p:nvPr/>
        </p:nvGrpSpPr>
        <p:grpSpPr>
          <a:xfrm>
            <a:off x="14721358" y="6483929"/>
            <a:ext cx="3417216" cy="3417216"/>
            <a:chOff x="0" y="0"/>
            <a:chExt cx="14840029" cy="14840029"/>
          </a:xfrm>
        </p:grpSpPr>
        <p:sp>
          <p:nvSpPr>
            <p:cNvPr id="16" name="Freeform 1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17" name="Freeform 1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18" name="Freeform 18"/>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7"/>
              <a:stretch>
                <a:fillRect l="223" t="-25046" r="223" b="-25046"/>
              </a:stretch>
            </a:blipFill>
          </p:spPr>
          <p:txBody>
            <a:bodyPr/>
            <a:lstStyle/>
            <a:p>
              <a:endParaRPr lang="en-US"/>
            </a:p>
          </p:txBody>
        </p:sp>
      </p:grpSp>
      <p:sp>
        <p:nvSpPr>
          <p:cNvPr id="19" name="TextBox 19"/>
          <p:cNvSpPr txBox="1"/>
          <p:nvPr/>
        </p:nvSpPr>
        <p:spPr>
          <a:xfrm>
            <a:off x="1594738" y="2067747"/>
            <a:ext cx="7623756" cy="1097805"/>
          </a:xfrm>
          <a:prstGeom prst="rect">
            <a:avLst/>
          </a:prstGeom>
        </p:spPr>
        <p:txBody>
          <a:bodyPr lIns="0" tIns="0" rIns="0" bIns="0" rtlCol="0" anchor="t">
            <a:spAutoFit/>
          </a:bodyPr>
          <a:lstStyle/>
          <a:p>
            <a:pPr algn="l">
              <a:lnSpc>
                <a:spcPts val="8435"/>
              </a:lnSpc>
              <a:spcBef>
                <a:spcPct val="0"/>
              </a:spcBef>
            </a:pPr>
            <a:r>
              <a:rPr lang="en-US" sz="7958">
                <a:solidFill>
                  <a:srgbClr val="44333F"/>
                </a:solidFill>
                <a:latin typeface="Anton"/>
                <a:ea typeface="Anton"/>
                <a:cs typeface="Anton"/>
                <a:sym typeface="Anton"/>
              </a:rPr>
              <a:t>DIỄN VIÊN TRONG VAI</a:t>
            </a:r>
          </a:p>
        </p:txBody>
      </p:sp>
      <p:sp>
        <p:nvSpPr>
          <p:cNvPr id="20" name="TextBox 20"/>
          <p:cNvSpPr txBox="1"/>
          <p:nvPr/>
        </p:nvSpPr>
        <p:spPr>
          <a:xfrm>
            <a:off x="3859559" y="4164330"/>
            <a:ext cx="4447737" cy="2005965"/>
          </a:xfrm>
          <a:prstGeom prst="rect">
            <a:avLst/>
          </a:prstGeom>
        </p:spPr>
        <p:txBody>
          <a:bodyPr lIns="0" tIns="0" rIns="0" bIns="0" rtlCol="0" anchor="t">
            <a:spAutoFit/>
          </a:bodyPr>
          <a:lstStyle/>
          <a:p>
            <a:pPr algn="ctr">
              <a:lnSpc>
                <a:spcPts val="3180"/>
              </a:lnSpc>
            </a:pPr>
            <a:r>
              <a:rPr lang="en-US" sz="3000" b="1">
                <a:solidFill>
                  <a:srgbClr val="44333F"/>
                </a:solidFill>
                <a:latin typeface="Montserrat Semi-Bold"/>
                <a:ea typeface="Montserrat Semi-Bold"/>
                <a:cs typeface="Montserrat Semi-Bold"/>
                <a:sym typeface="Montserrat Semi-Bold"/>
              </a:rPr>
              <a:t>GIA HƯNG trong vai</a:t>
            </a:r>
          </a:p>
          <a:p>
            <a:pPr algn="ctr">
              <a:lnSpc>
                <a:spcPts val="3180"/>
              </a:lnSpc>
            </a:pPr>
            <a:r>
              <a:rPr lang="en-US" sz="3000" b="1">
                <a:solidFill>
                  <a:srgbClr val="44333F"/>
                </a:solidFill>
                <a:latin typeface="Montserrat Bold"/>
                <a:ea typeface="Montserrat Bold"/>
                <a:cs typeface="Montserrat Bold"/>
                <a:sym typeface="Montserrat Bold"/>
              </a:rPr>
              <a:t>HƯNG</a:t>
            </a:r>
            <a:r>
              <a:rPr lang="en-US" sz="3000" b="1">
                <a:solidFill>
                  <a:srgbClr val="44333F"/>
                </a:solidFill>
                <a:latin typeface="Montserrat Semi-Bold"/>
                <a:ea typeface="Montserrat Semi-Bold"/>
                <a:cs typeface="Montserrat Semi-Bold"/>
                <a:sym typeface="Montserrat Semi-Bold"/>
              </a:rPr>
              <a:t> - Nhóm trưởng, lý tưởng hóa, dễ nóng khi bị phản đối</a:t>
            </a:r>
          </a:p>
          <a:p>
            <a:pPr algn="ctr">
              <a:lnSpc>
                <a:spcPts val="3180"/>
              </a:lnSpc>
              <a:spcBef>
                <a:spcPct val="0"/>
              </a:spcBef>
            </a:pPr>
            <a:endParaRPr lang="en-US" sz="3000" b="1">
              <a:solidFill>
                <a:srgbClr val="44333F"/>
              </a:solidFill>
              <a:latin typeface="Montserrat Semi-Bold"/>
              <a:ea typeface="Montserrat Semi-Bold"/>
              <a:cs typeface="Montserrat Semi-Bold"/>
              <a:sym typeface="Montserrat Semi-Bold"/>
            </a:endParaRPr>
          </a:p>
        </p:txBody>
      </p:sp>
      <p:sp>
        <p:nvSpPr>
          <p:cNvPr id="21" name="TextBox 21"/>
          <p:cNvSpPr txBox="1"/>
          <p:nvPr/>
        </p:nvSpPr>
        <p:spPr>
          <a:xfrm>
            <a:off x="38593" y="7534763"/>
            <a:ext cx="5544178" cy="2005965"/>
          </a:xfrm>
          <a:prstGeom prst="rect">
            <a:avLst/>
          </a:prstGeom>
        </p:spPr>
        <p:txBody>
          <a:bodyPr lIns="0" tIns="0" rIns="0" bIns="0" rtlCol="0" anchor="t">
            <a:spAutoFit/>
          </a:bodyPr>
          <a:lstStyle/>
          <a:p>
            <a:pPr algn="ctr">
              <a:lnSpc>
                <a:spcPts val="3180"/>
              </a:lnSpc>
            </a:pPr>
            <a:r>
              <a:rPr lang="en-US" sz="3000" b="1">
                <a:solidFill>
                  <a:srgbClr val="44333F"/>
                </a:solidFill>
                <a:latin typeface="Montserrat Semi-Bold"/>
                <a:ea typeface="Montserrat Semi-Bold"/>
                <a:cs typeface="Montserrat Semi-Bold"/>
                <a:sym typeface="Montserrat Semi-Bold"/>
              </a:rPr>
              <a:t> TRƯƠNG HOÀNG YẾN NHI trong vai</a:t>
            </a:r>
          </a:p>
          <a:p>
            <a:pPr algn="ctr">
              <a:lnSpc>
                <a:spcPts val="3180"/>
              </a:lnSpc>
            </a:pPr>
            <a:r>
              <a:rPr lang="en-US" sz="3000" b="1">
                <a:solidFill>
                  <a:srgbClr val="44333F"/>
                </a:solidFill>
                <a:latin typeface="Montserrat Semi-Bold"/>
                <a:ea typeface="Montserrat Semi-Bold"/>
                <a:cs typeface="Montserrat Semi-Bold"/>
                <a:sym typeface="Montserrat Semi-Bold"/>
              </a:rPr>
              <a:t>NHI - Hoài nghi, thực dụng, có lúc nói lời nặng</a:t>
            </a:r>
          </a:p>
          <a:p>
            <a:pPr algn="ctr">
              <a:lnSpc>
                <a:spcPts val="3180"/>
              </a:lnSpc>
              <a:spcBef>
                <a:spcPct val="0"/>
              </a:spcBef>
            </a:pPr>
            <a:endParaRPr lang="en-US" sz="3000" b="1">
              <a:solidFill>
                <a:srgbClr val="44333F"/>
              </a:solidFill>
              <a:latin typeface="Montserrat Semi-Bold"/>
              <a:ea typeface="Montserrat Semi-Bold"/>
              <a:cs typeface="Montserrat Semi-Bold"/>
              <a:sym typeface="Montserrat Semi-Bold"/>
            </a:endParaRPr>
          </a:p>
        </p:txBody>
      </p:sp>
      <p:sp>
        <p:nvSpPr>
          <p:cNvPr id="22" name="TextBox 22"/>
          <p:cNvSpPr txBox="1"/>
          <p:nvPr/>
        </p:nvSpPr>
        <p:spPr>
          <a:xfrm>
            <a:off x="12594396" y="4164330"/>
            <a:ext cx="5544178" cy="1605915"/>
          </a:xfrm>
          <a:prstGeom prst="rect">
            <a:avLst/>
          </a:prstGeom>
        </p:spPr>
        <p:txBody>
          <a:bodyPr lIns="0" tIns="0" rIns="0" bIns="0" rtlCol="0" anchor="t">
            <a:spAutoFit/>
          </a:bodyPr>
          <a:lstStyle/>
          <a:p>
            <a:pPr algn="ctr">
              <a:lnSpc>
                <a:spcPts val="3180"/>
              </a:lnSpc>
            </a:pPr>
            <a:r>
              <a:rPr lang="en-US" sz="3000" b="1">
                <a:solidFill>
                  <a:srgbClr val="44333F"/>
                </a:solidFill>
                <a:latin typeface="Montserrat Semi-Bold"/>
                <a:ea typeface="Montserrat Semi-Bold"/>
                <a:cs typeface="Montserrat Semi-Bold"/>
                <a:sym typeface="Montserrat Semi-Bold"/>
              </a:rPr>
              <a:t>NHƯ NGỌC trong vai</a:t>
            </a:r>
          </a:p>
          <a:p>
            <a:pPr algn="ctr">
              <a:lnSpc>
                <a:spcPts val="3180"/>
              </a:lnSpc>
            </a:pPr>
            <a:r>
              <a:rPr lang="en-US" sz="3000" b="1">
                <a:solidFill>
                  <a:srgbClr val="44333F"/>
                </a:solidFill>
                <a:latin typeface="Montserrat Semi-Bold"/>
                <a:ea typeface="Montserrat Semi-Bold"/>
                <a:cs typeface="Montserrat Semi-Bold"/>
                <a:sym typeface="Montserrat Semi-Bold"/>
              </a:rPr>
              <a:t>NGỌC - Trầm tính, lạc quan, giữ nhóm gắn kết</a:t>
            </a:r>
          </a:p>
          <a:p>
            <a:pPr algn="ctr">
              <a:lnSpc>
                <a:spcPts val="3180"/>
              </a:lnSpc>
              <a:spcBef>
                <a:spcPct val="0"/>
              </a:spcBef>
            </a:pPr>
            <a:endParaRPr lang="en-US" sz="3000" b="1">
              <a:solidFill>
                <a:srgbClr val="44333F"/>
              </a:solidFill>
              <a:latin typeface="Montserrat Semi-Bold"/>
              <a:ea typeface="Montserrat Semi-Bold"/>
              <a:cs typeface="Montserrat Semi-Bold"/>
              <a:sym typeface="Montserrat Semi-Bold"/>
            </a:endParaRPr>
          </a:p>
        </p:txBody>
      </p:sp>
      <p:sp>
        <p:nvSpPr>
          <p:cNvPr id="23" name="TextBox 23"/>
          <p:cNvSpPr txBox="1"/>
          <p:nvPr/>
        </p:nvSpPr>
        <p:spPr>
          <a:xfrm>
            <a:off x="9532668" y="7534763"/>
            <a:ext cx="5010952" cy="2051844"/>
          </a:xfrm>
          <a:prstGeom prst="rect">
            <a:avLst/>
          </a:prstGeom>
        </p:spPr>
        <p:txBody>
          <a:bodyPr lIns="0" tIns="0" rIns="0" bIns="0" rtlCol="0" anchor="t">
            <a:spAutoFit/>
          </a:bodyPr>
          <a:lstStyle/>
          <a:p>
            <a:pPr algn="ctr">
              <a:lnSpc>
                <a:spcPts val="3180"/>
              </a:lnSpc>
            </a:pPr>
            <a:r>
              <a:rPr lang="en-US" sz="3000" b="1" dirty="0">
                <a:solidFill>
                  <a:srgbClr val="44333F"/>
                </a:solidFill>
                <a:latin typeface="Montserrat Semi-Bold"/>
                <a:ea typeface="Montserrat Semi-Bold"/>
                <a:cs typeface="Montserrat Semi-Bold"/>
                <a:sym typeface="Montserrat Semi-Bold"/>
              </a:rPr>
              <a:t> PHẠM YẾN NHI </a:t>
            </a:r>
            <a:r>
              <a:rPr lang="en-US" sz="3000" b="1" dirty="0" err="1">
                <a:solidFill>
                  <a:srgbClr val="44333F"/>
                </a:solidFill>
                <a:latin typeface="Montserrat Semi-Bold"/>
                <a:ea typeface="Montserrat Semi-Bold"/>
                <a:cs typeface="Montserrat Semi-Bold"/>
                <a:sym typeface="Montserrat Semi-Bold"/>
              </a:rPr>
              <a:t>trong</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vai</a:t>
            </a:r>
            <a:endParaRPr lang="en-US" sz="3000" b="1" dirty="0">
              <a:solidFill>
                <a:srgbClr val="44333F"/>
              </a:solidFill>
              <a:latin typeface="Montserrat Semi-Bold"/>
              <a:ea typeface="Montserrat Semi-Bold"/>
              <a:cs typeface="Montserrat Semi-Bold"/>
              <a:sym typeface="Montserrat Semi-Bold"/>
            </a:endParaRPr>
          </a:p>
          <a:p>
            <a:pPr algn="ctr">
              <a:lnSpc>
                <a:spcPts val="3180"/>
              </a:lnSpc>
            </a:pPr>
            <a:r>
              <a:rPr lang="en-US" sz="3000" b="1" dirty="0" err="1">
                <a:solidFill>
                  <a:srgbClr val="44333F"/>
                </a:solidFill>
                <a:latin typeface="Montserrat Semi-Bold"/>
                <a:ea typeface="Montserrat Semi-Bold"/>
                <a:cs typeface="Montserrat Semi-Bold"/>
                <a:sym typeface="Montserrat Semi-Bold"/>
              </a:rPr>
              <a:t>bác</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Yến</a:t>
            </a:r>
            <a:r>
              <a:rPr lang="en-US" sz="3000" b="1" dirty="0">
                <a:solidFill>
                  <a:srgbClr val="44333F"/>
                </a:solidFill>
                <a:latin typeface="Montserrat Semi-Bold"/>
                <a:ea typeface="Montserrat Semi-Bold"/>
                <a:cs typeface="Montserrat Semi-Bold"/>
                <a:sym typeface="Montserrat Semi-Bold"/>
              </a:rPr>
              <a:t> - </a:t>
            </a:r>
            <a:r>
              <a:rPr lang="en-US" sz="3000" b="1" dirty="0" err="1">
                <a:solidFill>
                  <a:srgbClr val="44333F"/>
                </a:solidFill>
                <a:latin typeface="Montserrat Semi-Bold"/>
                <a:ea typeface="Montserrat Semi-Bold"/>
                <a:cs typeface="Montserrat Semi-Bold"/>
                <a:sym typeface="Montserrat Semi-Bold"/>
              </a:rPr>
              <a:t>Người</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dân</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trong</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hẻm</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bảo</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thủ</a:t>
            </a:r>
            <a:r>
              <a:rPr lang="en-US" sz="3000" b="1" dirty="0">
                <a:solidFill>
                  <a:srgbClr val="44333F"/>
                </a:solidFill>
                <a:latin typeface="Montserrat Semi-Bold"/>
                <a:ea typeface="Montserrat Semi-Bold"/>
                <a:cs typeface="Montserrat Semi-Bold"/>
                <a:sym typeface="Montserrat Semi-Bold"/>
              </a:rPr>
              <a:t>, hay </a:t>
            </a:r>
            <a:r>
              <a:rPr lang="en-US" sz="3000" b="1" dirty="0" err="1">
                <a:solidFill>
                  <a:srgbClr val="44333F"/>
                </a:solidFill>
                <a:latin typeface="Montserrat Semi-Bold"/>
                <a:ea typeface="Montserrat Semi-Bold"/>
                <a:cs typeface="Montserrat Semi-Bold"/>
                <a:sym typeface="Montserrat Semi-Bold"/>
              </a:rPr>
              <a:t>càm</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ràm</a:t>
            </a:r>
            <a:endParaRPr lang="en-US" sz="3000" b="1" dirty="0">
              <a:solidFill>
                <a:srgbClr val="44333F"/>
              </a:solidFill>
              <a:latin typeface="Montserrat Semi-Bold"/>
              <a:ea typeface="Montserrat Semi-Bold"/>
              <a:cs typeface="Montserrat Semi-Bold"/>
              <a:sym typeface="Montserrat Semi-Bold"/>
            </a:endParaRPr>
          </a:p>
          <a:p>
            <a:pPr algn="ctr">
              <a:lnSpc>
                <a:spcPts val="3180"/>
              </a:lnSpc>
              <a:spcBef>
                <a:spcPct val="0"/>
              </a:spcBef>
            </a:pPr>
            <a:endParaRPr lang="en-US" sz="3000" b="1" dirty="0">
              <a:solidFill>
                <a:srgbClr val="44333F"/>
              </a:solidFill>
              <a:latin typeface="Montserrat Semi-Bold"/>
              <a:ea typeface="Montserrat Semi-Bold"/>
              <a:cs typeface="Montserrat Semi-Bold"/>
              <a:sym typeface="Montserrat Semi-Bold"/>
            </a:endParaRPr>
          </a:p>
        </p:txBody>
      </p:sp>
      <p:pic>
        <p:nvPicPr>
          <p:cNvPr id="26" name="Picture 25">
            <a:extLst>
              <a:ext uri="{FF2B5EF4-FFF2-40B4-BE49-F238E27FC236}">
                <a16:creationId xmlns:a16="http://schemas.microsoft.com/office/drawing/2014/main" id="{4D68465B-E056-DEBD-1642-406CEADE49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9437" y="3587159"/>
            <a:ext cx="3461372" cy="3330260"/>
          </a:xfrm>
          <a:prstGeom prst="ellipse">
            <a:avLst/>
          </a:prstGeom>
        </p:spPr>
      </p:pic>
      <p:pic>
        <p:nvPicPr>
          <p:cNvPr id="29" name="Picture 28">
            <a:extLst>
              <a:ext uri="{FF2B5EF4-FFF2-40B4-BE49-F238E27FC236}">
                <a16:creationId xmlns:a16="http://schemas.microsoft.com/office/drawing/2014/main" id="{BD909A62-E180-90A4-8A13-5D3917C00D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4815" y="6731073"/>
            <a:ext cx="3469703" cy="3231800"/>
          </a:xfrm>
          <a:prstGeom prst="ellipse">
            <a:avLst/>
          </a:prstGeom>
        </p:spPr>
      </p:pic>
      <p:grpSp>
        <p:nvGrpSpPr>
          <p:cNvPr id="30" name="Group 15">
            <a:extLst>
              <a:ext uri="{FF2B5EF4-FFF2-40B4-BE49-F238E27FC236}">
                <a16:creationId xmlns:a16="http://schemas.microsoft.com/office/drawing/2014/main" id="{0798C479-E687-ED17-2A32-16D9AFB1AEED}"/>
              </a:ext>
            </a:extLst>
          </p:cNvPr>
          <p:cNvGrpSpPr>
            <a:grpSpLocks noChangeAspect="1"/>
          </p:cNvGrpSpPr>
          <p:nvPr/>
        </p:nvGrpSpPr>
        <p:grpSpPr>
          <a:xfrm>
            <a:off x="14651701" y="178169"/>
            <a:ext cx="3417216" cy="3417216"/>
            <a:chOff x="0" y="0"/>
            <a:chExt cx="14840029" cy="14840029"/>
          </a:xfrm>
        </p:grpSpPr>
        <p:sp>
          <p:nvSpPr>
            <p:cNvPr id="31" name="Freeform 16">
              <a:extLst>
                <a:ext uri="{FF2B5EF4-FFF2-40B4-BE49-F238E27FC236}">
                  <a16:creationId xmlns:a16="http://schemas.microsoft.com/office/drawing/2014/main" id="{AE8E920D-4581-9ECD-EBBF-96DAED5A4C17}"/>
                </a:ext>
              </a:extLst>
            </p:cNvPr>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en-US"/>
            </a:p>
          </p:txBody>
        </p:sp>
        <p:sp>
          <p:nvSpPr>
            <p:cNvPr id="32" name="Freeform 17">
              <a:extLst>
                <a:ext uri="{FF2B5EF4-FFF2-40B4-BE49-F238E27FC236}">
                  <a16:creationId xmlns:a16="http://schemas.microsoft.com/office/drawing/2014/main" id="{5FCBA5B8-9543-46BD-836F-CF2F9A47E25A}"/>
                </a:ext>
              </a:extLst>
            </p:cNvPr>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33" name="Freeform 18">
              <a:extLst>
                <a:ext uri="{FF2B5EF4-FFF2-40B4-BE49-F238E27FC236}">
                  <a16:creationId xmlns:a16="http://schemas.microsoft.com/office/drawing/2014/main" id="{C5D1070B-FD0D-DE76-7D55-B6B6BFCEB75F}"/>
                </a:ext>
              </a:extLst>
            </p:cNvPr>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7"/>
              <a:stretch>
                <a:fillRect l="223" t="-25046" r="223" b="-25046"/>
              </a:stretch>
            </a:blipFill>
          </p:spPr>
          <p:txBody>
            <a:bodyPr/>
            <a:lstStyle/>
            <a:p>
              <a:endParaRPr lang="en-US"/>
            </a:p>
          </p:txBody>
        </p:sp>
      </p:grpSp>
      <p:sp>
        <p:nvSpPr>
          <p:cNvPr id="34" name="TextBox 23">
            <a:extLst>
              <a:ext uri="{FF2B5EF4-FFF2-40B4-BE49-F238E27FC236}">
                <a16:creationId xmlns:a16="http://schemas.microsoft.com/office/drawing/2014/main" id="{FAED9B27-7444-C57C-F7F5-96AEB316E790}"/>
              </a:ext>
            </a:extLst>
          </p:cNvPr>
          <p:cNvSpPr txBox="1"/>
          <p:nvPr/>
        </p:nvSpPr>
        <p:spPr>
          <a:xfrm>
            <a:off x="9463011" y="1229003"/>
            <a:ext cx="5010952" cy="1231106"/>
          </a:xfrm>
          <a:prstGeom prst="rect">
            <a:avLst/>
          </a:prstGeom>
        </p:spPr>
        <p:txBody>
          <a:bodyPr lIns="0" tIns="0" rIns="0" bIns="0" rtlCol="0" anchor="t">
            <a:spAutoFit/>
          </a:bodyPr>
          <a:lstStyle/>
          <a:p>
            <a:pPr algn="ctr">
              <a:lnSpc>
                <a:spcPts val="3180"/>
              </a:lnSpc>
            </a:pPr>
            <a:r>
              <a:rPr lang="en-US" sz="3000" b="1" dirty="0">
                <a:solidFill>
                  <a:srgbClr val="44333F"/>
                </a:solidFill>
                <a:latin typeface="Montserrat Semi-Bold"/>
                <a:ea typeface="Montserrat Semi-Bold"/>
                <a:cs typeface="Montserrat Semi-Bold"/>
                <a:sym typeface="Montserrat Semi-Bold"/>
              </a:rPr>
              <a:t> TRÂN DIỆU TU ANH </a:t>
            </a:r>
            <a:r>
              <a:rPr lang="en-US" sz="3000" b="1" dirty="0" err="1">
                <a:solidFill>
                  <a:srgbClr val="44333F"/>
                </a:solidFill>
                <a:latin typeface="Montserrat Semi-Bold"/>
                <a:ea typeface="Montserrat Semi-Bold"/>
                <a:cs typeface="Montserrat Semi-Bold"/>
                <a:sym typeface="Montserrat Semi-Bold"/>
              </a:rPr>
              <a:t>là</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người</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dẫn</a:t>
            </a:r>
            <a:r>
              <a:rPr lang="en-US" sz="3000" b="1" dirty="0">
                <a:solidFill>
                  <a:srgbClr val="44333F"/>
                </a:solidFill>
                <a:latin typeface="Montserrat Semi-Bold"/>
                <a:ea typeface="Montserrat Semi-Bold"/>
                <a:cs typeface="Montserrat Semi-Bold"/>
                <a:sym typeface="Montserrat Semi-Bold"/>
              </a:rPr>
              <a:t> </a:t>
            </a:r>
            <a:r>
              <a:rPr lang="en-US" sz="3000" b="1" dirty="0" err="1">
                <a:solidFill>
                  <a:srgbClr val="44333F"/>
                </a:solidFill>
                <a:latin typeface="Montserrat Semi-Bold"/>
                <a:ea typeface="Montserrat Semi-Bold"/>
                <a:cs typeface="Montserrat Semi-Bold"/>
                <a:sym typeface="Montserrat Semi-Bold"/>
              </a:rPr>
              <a:t>truyện</a:t>
            </a:r>
            <a:endParaRPr lang="en-US" sz="3000" b="1" dirty="0">
              <a:solidFill>
                <a:srgbClr val="44333F"/>
              </a:solidFill>
              <a:latin typeface="Montserrat Semi-Bold"/>
              <a:ea typeface="Montserrat Semi-Bold"/>
              <a:cs typeface="Montserrat Semi-Bold"/>
              <a:sym typeface="Montserrat Semi-Bold"/>
            </a:endParaRPr>
          </a:p>
          <a:p>
            <a:pPr algn="ctr">
              <a:lnSpc>
                <a:spcPts val="3180"/>
              </a:lnSpc>
              <a:spcBef>
                <a:spcPct val="0"/>
              </a:spcBef>
            </a:pPr>
            <a:endParaRPr lang="en-US" sz="3000" b="1" dirty="0">
              <a:solidFill>
                <a:srgbClr val="44333F"/>
              </a:solidFill>
              <a:latin typeface="Montserrat Semi-Bold"/>
              <a:ea typeface="Montserrat Semi-Bold"/>
              <a:cs typeface="Montserrat Semi-Bold"/>
              <a:sym typeface="Montserrat Semi-Bold"/>
            </a:endParaRPr>
          </a:p>
        </p:txBody>
      </p:sp>
      <p:pic>
        <p:nvPicPr>
          <p:cNvPr id="36" name="Picture 35">
            <a:extLst>
              <a:ext uri="{FF2B5EF4-FFF2-40B4-BE49-F238E27FC236}">
                <a16:creationId xmlns:a16="http://schemas.microsoft.com/office/drawing/2014/main" id="{41299F93-AA15-8AB5-2304-5426C68760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08837" y="6533461"/>
            <a:ext cx="3507401" cy="3330260"/>
          </a:xfrm>
          <a:prstGeom prst="ellipse">
            <a:avLst/>
          </a:prstGeom>
        </p:spPr>
      </p:pic>
      <p:pic>
        <p:nvPicPr>
          <p:cNvPr id="38" name="Picture 37">
            <a:extLst>
              <a:ext uri="{FF2B5EF4-FFF2-40B4-BE49-F238E27FC236}">
                <a16:creationId xmlns:a16="http://schemas.microsoft.com/office/drawing/2014/main" id="{157C3ACF-C8B2-A337-3E79-F6E0B0C11D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15734" y="217017"/>
            <a:ext cx="3632831" cy="3323925"/>
          </a:xfrm>
          <a:prstGeom prst="ellipse">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5855527" y="-5924149"/>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94738" y="1028700"/>
            <a:ext cx="567492" cy="556142"/>
          </a:xfrm>
          <a:custGeom>
            <a:avLst/>
            <a:gdLst/>
            <a:ahLst/>
            <a:cxnLst/>
            <a:rect l="l" t="t" r="r" b="b"/>
            <a:pathLst>
              <a:path w="567492" h="556142">
                <a:moveTo>
                  <a:pt x="0" y="0"/>
                </a:moveTo>
                <a:lnTo>
                  <a:pt x="567492" y="0"/>
                </a:lnTo>
                <a:lnTo>
                  <a:pt x="567492" y="556142"/>
                </a:lnTo>
                <a:lnTo>
                  <a:pt x="0" y="556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700000">
            <a:off x="13931637" y="6632134"/>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2162230" y="3185517"/>
            <a:ext cx="7622305" cy="5946083"/>
            <a:chOff x="0" y="0"/>
            <a:chExt cx="1854633" cy="1446781"/>
          </a:xfrm>
        </p:grpSpPr>
        <p:sp>
          <p:nvSpPr>
            <p:cNvPr id="6" name="Freeform 6"/>
            <p:cNvSpPr/>
            <p:nvPr/>
          </p:nvSpPr>
          <p:spPr>
            <a:xfrm>
              <a:off x="0" y="0"/>
              <a:ext cx="1854633" cy="1446781"/>
            </a:xfrm>
            <a:custGeom>
              <a:avLst/>
              <a:gdLst/>
              <a:ahLst/>
              <a:cxnLst/>
              <a:rect l="l" t="t" r="r" b="b"/>
              <a:pathLst>
                <a:path w="1854633" h="1446781">
                  <a:moveTo>
                    <a:pt x="23361" y="0"/>
                  </a:moveTo>
                  <a:lnTo>
                    <a:pt x="1831272" y="0"/>
                  </a:lnTo>
                  <a:cubicBezTo>
                    <a:pt x="1844174" y="0"/>
                    <a:pt x="1854633" y="10459"/>
                    <a:pt x="1854633" y="23361"/>
                  </a:cubicBezTo>
                  <a:lnTo>
                    <a:pt x="1854633" y="1423420"/>
                  </a:lnTo>
                  <a:cubicBezTo>
                    <a:pt x="1854633" y="1436322"/>
                    <a:pt x="1844174" y="1446781"/>
                    <a:pt x="1831272" y="1446781"/>
                  </a:cubicBezTo>
                  <a:lnTo>
                    <a:pt x="23361" y="1446781"/>
                  </a:lnTo>
                  <a:cubicBezTo>
                    <a:pt x="10459" y="1446781"/>
                    <a:pt x="0" y="1436322"/>
                    <a:pt x="0" y="1423420"/>
                  </a:cubicBezTo>
                  <a:lnTo>
                    <a:pt x="0" y="23361"/>
                  </a:lnTo>
                  <a:cubicBezTo>
                    <a:pt x="0" y="10459"/>
                    <a:pt x="10459" y="0"/>
                    <a:pt x="23361" y="0"/>
                  </a:cubicBezTo>
                  <a:close/>
                </a:path>
              </a:pathLst>
            </a:custGeom>
            <a:blipFill>
              <a:blip r:embed="rId6"/>
              <a:stretch>
                <a:fillRect l="-1833" r="-1833"/>
              </a:stretch>
            </a:blipFill>
            <a:ln w="38100" cap="rnd">
              <a:solidFill>
                <a:srgbClr val="4CBF57"/>
              </a:solidFill>
              <a:prstDash val="solid"/>
              <a:round/>
            </a:ln>
          </p:spPr>
          <p:txBody>
            <a:bodyPr/>
            <a:lstStyle/>
            <a:p>
              <a:endParaRPr lang="en-US"/>
            </a:p>
          </p:txBody>
        </p:sp>
      </p:grpSp>
      <p:sp>
        <p:nvSpPr>
          <p:cNvPr id="7" name="Freeform 7"/>
          <p:cNvSpPr/>
          <p:nvPr/>
        </p:nvSpPr>
        <p:spPr>
          <a:xfrm>
            <a:off x="-1709411" y="7074200"/>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3241653" y="2137868"/>
            <a:ext cx="11090635" cy="1109532"/>
          </a:xfrm>
          <a:prstGeom prst="rect">
            <a:avLst/>
          </a:prstGeom>
        </p:spPr>
        <p:txBody>
          <a:bodyPr lIns="0" tIns="0" rIns="0" bIns="0" rtlCol="0" anchor="t">
            <a:spAutoFit/>
          </a:bodyPr>
          <a:lstStyle/>
          <a:p>
            <a:pPr algn="ctr">
              <a:lnSpc>
                <a:spcPts val="8517"/>
              </a:lnSpc>
              <a:spcBef>
                <a:spcPct val="0"/>
              </a:spcBef>
            </a:pPr>
            <a:r>
              <a:rPr lang="en-US" sz="8035">
                <a:solidFill>
                  <a:srgbClr val="44333F"/>
                </a:solidFill>
                <a:latin typeface="Anton"/>
                <a:ea typeface="Anton"/>
                <a:cs typeface="Anton"/>
                <a:sym typeface="Anton"/>
              </a:rPr>
              <a:t>CON HẺM</a:t>
            </a:r>
          </a:p>
        </p:txBody>
      </p:sp>
      <p:sp>
        <p:nvSpPr>
          <p:cNvPr id="9" name="TextBox 9"/>
          <p:cNvSpPr txBox="1"/>
          <p:nvPr/>
        </p:nvSpPr>
        <p:spPr>
          <a:xfrm>
            <a:off x="2512865" y="1232824"/>
            <a:ext cx="2312826" cy="282722"/>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Liceria &amp; Co.</a:t>
            </a:r>
          </a:p>
        </p:txBody>
      </p:sp>
      <p:sp>
        <p:nvSpPr>
          <p:cNvPr id="10" name="TextBox 10"/>
          <p:cNvSpPr txBox="1"/>
          <p:nvPr/>
        </p:nvSpPr>
        <p:spPr>
          <a:xfrm>
            <a:off x="16170644" y="1179698"/>
            <a:ext cx="1375384" cy="282722"/>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Page 07</a:t>
            </a:r>
          </a:p>
        </p:txBody>
      </p:sp>
      <p:sp>
        <p:nvSpPr>
          <p:cNvPr id="11" name="TextBox 11"/>
          <p:cNvSpPr txBox="1"/>
          <p:nvPr/>
        </p:nvSpPr>
        <p:spPr>
          <a:xfrm>
            <a:off x="10633443" y="4071880"/>
            <a:ext cx="5537201" cy="4046601"/>
          </a:xfrm>
          <a:prstGeom prst="rect">
            <a:avLst/>
          </a:prstGeom>
        </p:spPr>
        <p:txBody>
          <a:bodyPr lIns="0" tIns="0" rIns="0" bIns="0" rtlCol="0" anchor="t">
            <a:spAutoFit/>
          </a:bodyPr>
          <a:lstStyle/>
          <a:p>
            <a:pPr algn="ctr">
              <a:lnSpc>
                <a:spcPts val="4452"/>
              </a:lnSpc>
              <a:spcBef>
                <a:spcPct val="0"/>
              </a:spcBef>
            </a:pPr>
            <a:r>
              <a:rPr lang="en-US" sz="4200" b="1" dirty="0">
                <a:solidFill>
                  <a:srgbClr val="44333F"/>
                </a:solidFill>
                <a:latin typeface="Heading Now 61-68 Bold"/>
                <a:ea typeface="Heading Now 61-68 Bold"/>
                <a:cs typeface="Heading Now 61-68 Bold"/>
                <a:sym typeface="Heading Now 61-68 Bold"/>
              </a:rPr>
              <a:t>3 </a:t>
            </a:r>
            <a:r>
              <a:rPr lang="en-US" sz="4200" b="1" dirty="0" err="1">
                <a:solidFill>
                  <a:srgbClr val="44333F"/>
                </a:solidFill>
                <a:latin typeface="Heading Now 61-68 Bold"/>
                <a:ea typeface="Heading Now 61-68 Bold"/>
                <a:cs typeface="Heading Now 61-68 Bold"/>
                <a:sym typeface="Heading Now 61-68 Bold"/>
              </a:rPr>
              <a:t>bạn</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học</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sinh</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đứng</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trước</a:t>
            </a:r>
            <a:r>
              <a:rPr lang="en-US" sz="4200" b="1" dirty="0">
                <a:solidFill>
                  <a:srgbClr val="44333F"/>
                </a:solidFill>
                <a:latin typeface="Heading Now 61-68 Bold"/>
                <a:ea typeface="Heading Now 61-68 Bold"/>
                <a:cs typeface="Heading Now 61-68 Bold"/>
                <a:sym typeface="Heading Now 61-68 Bold"/>
              </a:rPr>
              <a:t> con </a:t>
            </a:r>
            <a:r>
              <a:rPr lang="en-US" sz="4200" b="1" dirty="0" err="1">
                <a:solidFill>
                  <a:srgbClr val="44333F"/>
                </a:solidFill>
                <a:latin typeface="Heading Now 61-68 Bold"/>
                <a:ea typeface="Heading Now 61-68 Bold"/>
                <a:cs typeface="Heading Now 61-68 Bold"/>
                <a:sym typeface="Heading Now 61-68 Bold"/>
              </a:rPr>
              <a:t>hẻm</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đầy</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rác</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túi</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nilon</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hộp</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xốp</a:t>
            </a:r>
            <a:r>
              <a:rPr lang="en-US" sz="4200" b="1" dirty="0">
                <a:solidFill>
                  <a:srgbClr val="44333F"/>
                </a:solidFill>
                <a:latin typeface="Heading Now 61-68 Bold"/>
                <a:ea typeface="Heading Now 61-68 Bold"/>
                <a:cs typeface="Heading Now 61-68 Bold"/>
                <a:sym typeface="Heading Now 61-68 Bold"/>
              </a:rPr>
              <a:t>, chai </a:t>
            </a:r>
            <a:r>
              <a:rPr lang="en-US" sz="4200" b="1" dirty="0" err="1">
                <a:solidFill>
                  <a:srgbClr val="44333F"/>
                </a:solidFill>
                <a:latin typeface="Heading Now 61-68 Bold"/>
                <a:ea typeface="Heading Now 61-68 Bold"/>
                <a:cs typeface="Heading Now 61-68 Bold"/>
                <a:sym typeface="Heading Now 61-68 Bold"/>
              </a:rPr>
              <a:t>nhựa</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Mùi</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hôi</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bốc</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lên</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Hưng</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nhìn</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rất</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nghiêm</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túc</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còn</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Nhi</a:t>
            </a:r>
            <a:r>
              <a:rPr lang="en-US" sz="4200" b="1" dirty="0">
                <a:solidFill>
                  <a:srgbClr val="44333F"/>
                </a:solidFill>
                <a:latin typeface="Heading Now 61-68 Bold"/>
                <a:ea typeface="Heading Now 61-68 Bold"/>
                <a:cs typeface="Heading Now 61-68 Bold"/>
                <a:sym typeface="Heading Now 61-68 Bold"/>
              </a:rPr>
              <a:t> Tr </a:t>
            </a:r>
            <a:r>
              <a:rPr lang="en-US" sz="4200" b="1" dirty="0" err="1">
                <a:solidFill>
                  <a:srgbClr val="44333F"/>
                </a:solidFill>
                <a:latin typeface="Heading Now 61-68 Bold"/>
                <a:ea typeface="Heading Now 61-68 Bold"/>
                <a:cs typeface="Heading Now 61-68 Bold"/>
                <a:sym typeface="Heading Now 61-68 Bold"/>
              </a:rPr>
              <a:t>bịt</a:t>
            </a:r>
            <a:r>
              <a:rPr lang="en-US" sz="4200" b="1" dirty="0">
                <a:solidFill>
                  <a:srgbClr val="44333F"/>
                </a:solidFill>
                <a:latin typeface="Heading Now 61-68 Bold"/>
                <a:ea typeface="Heading Now 61-68 Bold"/>
                <a:cs typeface="Heading Now 61-68 Bold"/>
                <a:sym typeface="Heading Now 61-68 Bold"/>
              </a:rPr>
              <a:t> </a:t>
            </a:r>
            <a:r>
              <a:rPr lang="en-US" sz="4200" b="1" dirty="0" err="1">
                <a:solidFill>
                  <a:srgbClr val="44333F"/>
                </a:solidFill>
                <a:latin typeface="Heading Now 61-68 Bold"/>
                <a:ea typeface="Heading Now 61-68 Bold"/>
                <a:cs typeface="Heading Now 61-68 Bold"/>
                <a:sym typeface="Heading Now 61-68 Bold"/>
              </a:rPr>
              <a:t>mũi</a:t>
            </a:r>
            <a:r>
              <a:rPr lang="en-US" sz="4200" b="1" dirty="0">
                <a:solidFill>
                  <a:srgbClr val="44333F"/>
                </a:solidFill>
                <a:latin typeface="Heading Now 61-68 Bold"/>
                <a:ea typeface="Heading Now 61-68 Bold"/>
                <a:cs typeface="Heading Now 61-68 Bold"/>
                <a:sym typeface="Heading Now 61-68 Bold"/>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4584420" y="3017982"/>
            <a:ext cx="10681218" cy="8564395"/>
          </a:xfrm>
          <a:custGeom>
            <a:avLst/>
            <a:gdLst/>
            <a:ahLst/>
            <a:cxnLst/>
            <a:rect l="l" t="t" r="r" b="b"/>
            <a:pathLst>
              <a:path w="10681218" h="8564395">
                <a:moveTo>
                  <a:pt x="0" y="0"/>
                </a:moveTo>
                <a:lnTo>
                  <a:pt x="10681219" y="0"/>
                </a:lnTo>
                <a:lnTo>
                  <a:pt x="10681219"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918691" y="1584842"/>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3963611"/>
            <a:ext cx="18288000" cy="2218055"/>
          </a:xfrm>
          <a:prstGeom prst="rect">
            <a:avLst/>
          </a:prstGeom>
        </p:spPr>
        <p:txBody>
          <a:bodyPr lIns="0" tIns="0" rIns="0" bIns="0" rtlCol="0" anchor="t">
            <a:spAutoFit/>
          </a:bodyPr>
          <a:lstStyle/>
          <a:p>
            <a:pPr algn="ctr">
              <a:lnSpc>
                <a:spcPts val="16959"/>
              </a:lnSpc>
              <a:spcBef>
                <a:spcPct val="0"/>
              </a:spcBef>
            </a:pPr>
            <a:r>
              <a:rPr lang="en-US" sz="15999">
                <a:solidFill>
                  <a:srgbClr val="44333F"/>
                </a:solidFill>
                <a:latin typeface="Anton"/>
                <a:ea typeface="Anton"/>
                <a:cs typeface="Anton"/>
                <a:sym typeface="Anton"/>
              </a:rPr>
              <a:t>GIỮ GÌN VỆ SINH CHUNG!</a:t>
            </a:r>
          </a:p>
        </p:txBody>
      </p:sp>
      <p:sp>
        <p:nvSpPr>
          <p:cNvPr id="5" name="Freeform 5"/>
          <p:cNvSpPr/>
          <p:nvPr/>
        </p:nvSpPr>
        <p:spPr>
          <a:xfrm>
            <a:off x="7712042" y="718662"/>
            <a:ext cx="2312381" cy="2694512"/>
          </a:xfrm>
          <a:custGeom>
            <a:avLst/>
            <a:gdLst/>
            <a:ahLst/>
            <a:cxnLst/>
            <a:rect l="l" t="t" r="r" b="b"/>
            <a:pathLst>
              <a:path w="2312381" h="2694512">
                <a:moveTo>
                  <a:pt x="0" y="0"/>
                </a:moveTo>
                <a:lnTo>
                  <a:pt x="2312382" y="0"/>
                </a:lnTo>
                <a:lnTo>
                  <a:pt x="2312382" y="2694512"/>
                </a:lnTo>
                <a:lnTo>
                  <a:pt x="0" y="2694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381816" y="6896065"/>
            <a:ext cx="6062594" cy="560466"/>
          </a:xfrm>
          <a:prstGeom prst="rect">
            <a:avLst/>
          </a:prstGeom>
        </p:spPr>
        <p:txBody>
          <a:bodyPr lIns="0" tIns="0" rIns="0" bIns="0" rtlCol="0" anchor="t">
            <a:spAutoFit/>
          </a:bodyPr>
          <a:lstStyle/>
          <a:p>
            <a:pPr algn="ctr">
              <a:lnSpc>
                <a:spcPts val="2181"/>
              </a:lnSpc>
              <a:spcBef>
                <a:spcPct val="0"/>
              </a:spcBef>
            </a:pPr>
            <a:r>
              <a:rPr lang="en-US" sz="2058" b="1">
                <a:solidFill>
                  <a:srgbClr val="44333F"/>
                </a:solidFill>
                <a:latin typeface="Montserrat Semi-Bold"/>
                <a:ea typeface="Montserrat Semi-Bold"/>
                <a:cs typeface="Montserrat Semi-Bold"/>
                <a:sym typeface="Montserrat Semi-Bold"/>
              </a:rPr>
              <a:t>LỚP 12/15 CÙNG NHAU ĐỒNG HÀNH GIỮ GÌN VỆ SINH CHUNG CHO TOÀN TRƯỜNG!!!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0" y="1381108"/>
            <a:ext cx="18288000" cy="8905892"/>
          </a:xfrm>
          <a:custGeom>
            <a:avLst/>
            <a:gdLst/>
            <a:ahLst/>
            <a:cxnLst/>
            <a:rect l="l" t="t" r="r" b="b"/>
            <a:pathLst>
              <a:path w="18288000" h="8905892">
                <a:moveTo>
                  <a:pt x="0" y="0"/>
                </a:moveTo>
                <a:lnTo>
                  <a:pt x="18288000" y="0"/>
                </a:lnTo>
                <a:lnTo>
                  <a:pt x="18288000" y="8905892"/>
                </a:lnTo>
                <a:lnTo>
                  <a:pt x="0" y="8905892"/>
                </a:lnTo>
                <a:lnTo>
                  <a:pt x="0" y="0"/>
                </a:lnTo>
                <a:close/>
              </a:path>
            </a:pathLst>
          </a:custGeom>
          <a:blipFill>
            <a:blip r:embed="rId2"/>
            <a:stretch>
              <a:fillRect t="-24096" b="-6555"/>
            </a:stretch>
          </a:blipFill>
        </p:spPr>
        <p:txBody>
          <a:bodyPr/>
          <a:lstStyle/>
          <a:p>
            <a:endParaRPr lang="en-US"/>
          </a:p>
        </p:txBody>
      </p:sp>
      <p:sp>
        <p:nvSpPr>
          <p:cNvPr id="3" name="TextBox 3"/>
          <p:cNvSpPr txBox="1"/>
          <p:nvPr/>
        </p:nvSpPr>
        <p:spPr>
          <a:xfrm>
            <a:off x="3208327" y="271575"/>
            <a:ext cx="11090635" cy="1109532"/>
          </a:xfrm>
          <a:prstGeom prst="rect">
            <a:avLst/>
          </a:prstGeom>
        </p:spPr>
        <p:txBody>
          <a:bodyPr lIns="0" tIns="0" rIns="0" bIns="0" rtlCol="0" anchor="t">
            <a:spAutoFit/>
          </a:bodyPr>
          <a:lstStyle/>
          <a:p>
            <a:pPr algn="ctr">
              <a:lnSpc>
                <a:spcPts val="8517"/>
              </a:lnSpc>
              <a:spcBef>
                <a:spcPct val="0"/>
              </a:spcBef>
            </a:pPr>
            <a:r>
              <a:rPr lang="en-US" sz="8035">
                <a:solidFill>
                  <a:srgbClr val="44333F"/>
                </a:solidFill>
                <a:latin typeface="Anton"/>
                <a:ea typeface="Anton"/>
                <a:cs typeface="Anton"/>
                <a:sym typeface="Anton"/>
              </a:rPr>
              <a:t>CÔNG VIÊN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210287" y="-1121529"/>
            <a:ext cx="18288000" cy="11795760"/>
          </a:xfrm>
          <a:custGeom>
            <a:avLst/>
            <a:gdLst/>
            <a:ahLst/>
            <a:cxnLst/>
            <a:rect l="l" t="t" r="r" b="b"/>
            <a:pathLst>
              <a:path w="18288000" h="11795760">
                <a:moveTo>
                  <a:pt x="0" y="0"/>
                </a:moveTo>
                <a:lnTo>
                  <a:pt x="18288000" y="0"/>
                </a:lnTo>
                <a:lnTo>
                  <a:pt x="18288000" y="11795760"/>
                </a:lnTo>
                <a:lnTo>
                  <a:pt x="0" y="1179576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4584420" y="3017982"/>
            <a:ext cx="10681218" cy="8564395"/>
          </a:xfrm>
          <a:custGeom>
            <a:avLst/>
            <a:gdLst/>
            <a:ahLst/>
            <a:cxnLst/>
            <a:rect l="l" t="t" r="r" b="b"/>
            <a:pathLst>
              <a:path w="10681218" h="8564395">
                <a:moveTo>
                  <a:pt x="0" y="0"/>
                </a:moveTo>
                <a:lnTo>
                  <a:pt x="10681219" y="0"/>
                </a:lnTo>
                <a:lnTo>
                  <a:pt x="10681219"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918691" y="1584842"/>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5581650"/>
            <a:ext cx="18288000" cy="1428369"/>
          </a:xfrm>
          <a:prstGeom prst="rect">
            <a:avLst/>
          </a:prstGeom>
        </p:spPr>
        <p:txBody>
          <a:bodyPr lIns="0" tIns="0" rIns="0" bIns="0" rtlCol="0" anchor="t">
            <a:spAutoFit/>
          </a:bodyPr>
          <a:lstStyle/>
          <a:p>
            <a:pPr algn="ctr">
              <a:lnSpc>
                <a:spcPts val="5088"/>
              </a:lnSpc>
            </a:pPr>
            <a:r>
              <a:rPr lang="en-US" sz="4800">
                <a:solidFill>
                  <a:srgbClr val="44333F"/>
                </a:solidFill>
                <a:latin typeface="Anton"/>
                <a:ea typeface="Anton"/>
                <a:cs typeface="Anton"/>
                <a:sym typeface="Anton"/>
              </a:rPr>
              <a:t>Tiếp tục tham gia các hoạt động xã hội nhằm phát huy tinh thần đoàn kết,</a:t>
            </a:r>
          </a:p>
          <a:p>
            <a:pPr algn="ctr">
              <a:lnSpc>
                <a:spcPts val="1059"/>
              </a:lnSpc>
            </a:pPr>
            <a:endParaRPr lang="en-US" sz="4800">
              <a:solidFill>
                <a:srgbClr val="44333F"/>
              </a:solidFill>
              <a:latin typeface="Anton"/>
              <a:ea typeface="Anton"/>
              <a:cs typeface="Anton"/>
              <a:sym typeface="Anton"/>
            </a:endParaRPr>
          </a:p>
          <a:p>
            <a:pPr algn="ctr">
              <a:lnSpc>
                <a:spcPts val="5088"/>
              </a:lnSpc>
              <a:spcBef>
                <a:spcPct val="0"/>
              </a:spcBef>
            </a:pPr>
            <a:r>
              <a:rPr lang="en-US" sz="4800">
                <a:solidFill>
                  <a:srgbClr val="44333F"/>
                </a:solidFill>
                <a:latin typeface="Anton"/>
                <a:ea typeface="Anton"/>
                <a:cs typeface="Anton"/>
                <a:sym typeface="Anton"/>
              </a:rPr>
              <a:t>tôn trọng, chia sẻ giữa cộng đồng.</a:t>
            </a:r>
          </a:p>
        </p:txBody>
      </p:sp>
      <p:sp>
        <p:nvSpPr>
          <p:cNvPr id="5" name="Freeform 5"/>
          <p:cNvSpPr/>
          <p:nvPr/>
        </p:nvSpPr>
        <p:spPr>
          <a:xfrm>
            <a:off x="7712042" y="718662"/>
            <a:ext cx="2312381" cy="2694512"/>
          </a:xfrm>
          <a:custGeom>
            <a:avLst/>
            <a:gdLst/>
            <a:ahLst/>
            <a:cxnLst/>
            <a:rect l="l" t="t" r="r" b="b"/>
            <a:pathLst>
              <a:path w="2312381" h="2694512">
                <a:moveTo>
                  <a:pt x="0" y="0"/>
                </a:moveTo>
                <a:lnTo>
                  <a:pt x="2312382" y="0"/>
                </a:lnTo>
                <a:lnTo>
                  <a:pt x="2312382" y="2694512"/>
                </a:lnTo>
                <a:lnTo>
                  <a:pt x="0" y="2694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0" y="3848481"/>
            <a:ext cx="18288000" cy="1295019"/>
          </a:xfrm>
          <a:prstGeom prst="rect">
            <a:avLst/>
          </a:prstGeom>
        </p:spPr>
        <p:txBody>
          <a:bodyPr lIns="0" tIns="0" rIns="0" bIns="0" rtlCol="0" anchor="t">
            <a:spAutoFit/>
          </a:bodyPr>
          <a:lstStyle/>
          <a:p>
            <a:pPr algn="ctr">
              <a:lnSpc>
                <a:spcPts val="5088"/>
              </a:lnSpc>
              <a:spcBef>
                <a:spcPct val="0"/>
              </a:spcBef>
            </a:pPr>
            <a:r>
              <a:rPr lang="en-US" sz="4800">
                <a:solidFill>
                  <a:srgbClr val="44333F"/>
                </a:solidFill>
                <a:latin typeface="Anton"/>
                <a:ea typeface="Anton"/>
                <a:cs typeface="Anton"/>
                <a:sym typeface="Anton"/>
              </a:rPr>
              <a:t>Muốn phát triển cộng đồng – đừng chỉ hành động vì danh nghĩa. </a:t>
            </a:r>
          </a:p>
          <a:p>
            <a:pPr algn="ctr">
              <a:lnSpc>
                <a:spcPts val="5088"/>
              </a:lnSpc>
              <a:spcBef>
                <a:spcPct val="0"/>
              </a:spcBef>
            </a:pPr>
            <a:r>
              <a:rPr lang="en-US" sz="4800">
                <a:solidFill>
                  <a:srgbClr val="44333F"/>
                </a:solidFill>
                <a:latin typeface="Anton"/>
                <a:ea typeface="Anton"/>
                <a:cs typeface="Anton"/>
                <a:sym typeface="Anton"/>
              </a:rPr>
              <a:t>Hãy hành động vì cuộc sống của chúng ta.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a:off x="7668415" y="5898495"/>
            <a:ext cx="9817949" cy="8496989"/>
          </a:xfrm>
          <a:custGeom>
            <a:avLst/>
            <a:gdLst/>
            <a:ahLst/>
            <a:cxnLst/>
            <a:rect l="l" t="t" r="r" b="b"/>
            <a:pathLst>
              <a:path w="9817949" h="8496989">
                <a:moveTo>
                  <a:pt x="0" y="0"/>
                </a:moveTo>
                <a:lnTo>
                  <a:pt x="9817949" y="0"/>
                </a:lnTo>
                <a:lnTo>
                  <a:pt x="9817949" y="8496989"/>
                </a:lnTo>
                <a:lnTo>
                  <a:pt x="0" y="8496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119532" y="-484511"/>
            <a:ext cx="9817949" cy="8496989"/>
          </a:xfrm>
          <a:custGeom>
            <a:avLst/>
            <a:gdLst/>
            <a:ahLst/>
            <a:cxnLst/>
            <a:rect l="l" t="t" r="r" b="b"/>
            <a:pathLst>
              <a:path w="9817949" h="8496989">
                <a:moveTo>
                  <a:pt x="0" y="0"/>
                </a:moveTo>
                <a:lnTo>
                  <a:pt x="9817949" y="0"/>
                </a:lnTo>
                <a:lnTo>
                  <a:pt x="9817949" y="8496989"/>
                </a:lnTo>
                <a:lnTo>
                  <a:pt x="0" y="8496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425939" y="2896336"/>
            <a:ext cx="11485404" cy="2730500"/>
          </a:xfrm>
          <a:prstGeom prst="rect">
            <a:avLst/>
          </a:prstGeom>
        </p:spPr>
        <p:txBody>
          <a:bodyPr lIns="0" tIns="0" rIns="0" bIns="0" rtlCol="0" anchor="t">
            <a:spAutoFit/>
          </a:bodyPr>
          <a:lstStyle/>
          <a:p>
            <a:pPr algn="l">
              <a:lnSpc>
                <a:spcPts val="10599"/>
              </a:lnSpc>
              <a:spcBef>
                <a:spcPct val="0"/>
              </a:spcBef>
            </a:pPr>
            <a:r>
              <a:rPr lang="en-US" sz="9999">
                <a:solidFill>
                  <a:srgbClr val="44333F"/>
                </a:solidFill>
                <a:latin typeface="Anton"/>
                <a:ea typeface="Anton"/>
                <a:cs typeface="Anton"/>
                <a:sym typeface="Anton"/>
              </a:rPr>
              <a:t>THAM GIA XÂY DỰNG VÀ PHÁT TRIỂN CỘNG ĐỒNG</a:t>
            </a:r>
          </a:p>
        </p:txBody>
      </p:sp>
      <p:sp>
        <p:nvSpPr>
          <p:cNvPr id="5" name="TextBox 5"/>
          <p:cNvSpPr txBox="1"/>
          <p:nvPr/>
        </p:nvSpPr>
        <p:spPr>
          <a:xfrm>
            <a:off x="2512865" y="1232824"/>
            <a:ext cx="3069907" cy="282691"/>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NHÓM 6 - 12/15 - TPU</a:t>
            </a:r>
          </a:p>
        </p:txBody>
      </p:sp>
      <p:sp>
        <p:nvSpPr>
          <p:cNvPr id="6" name="TextBox 6"/>
          <p:cNvSpPr txBox="1"/>
          <p:nvPr/>
        </p:nvSpPr>
        <p:spPr>
          <a:xfrm>
            <a:off x="1425939" y="5780947"/>
            <a:ext cx="6062594" cy="2298715"/>
          </a:xfrm>
          <a:prstGeom prst="rect">
            <a:avLst/>
          </a:prstGeom>
        </p:spPr>
        <p:txBody>
          <a:bodyPr lIns="0" tIns="0" rIns="0" bIns="0" rtlCol="0" anchor="t">
            <a:spAutoFit/>
          </a:bodyPr>
          <a:lstStyle/>
          <a:p>
            <a:pPr algn="l">
              <a:lnSpc>
                <a:spcPts val="3029"/>
              </a:lnSpc>
            </a:pPr>
            <a:r>
              <a:rPr lang="en-US" sz="2857" b="1">
                <a:solidFill>
                  <a:srgbClr val="44333F"/>
                </a:solidFill>
                <a:latin typeface="Montserrat Semi-Bold"/>
                <a:ea typeface="Montserrat Semi-Bold"/>
                <a:cs typeface="Montserrat Semi-Bold"/>
                <a:sym typeface="Montserrat Semi-Bold"/>
              </a:rPr>
              <a:t>BÀI trình bày của:</a:t>
            </a:r>
          </a:p>
          <a:p>
            <a:pPr marL="617038" lvl="1" indent="-308519" algn="l">
              <a:lnSpc>
                <a:spcPts val="3029"/>
              </a:lnSpc>
              <a:buFont typeface="Arial"/>
              <a:buChar char="•"/>
            </a:pPr>
            <a:r>
              <a:rPr lang="en-US" sz="2857" b="1">
                <a:solidFill>
                  <a:srgbClr val="44333F"/>
                </a:solidFill>
                <a:latin typeface="Montserrat Semi-Bold"/>
                <a:ea typeface="Montserrat Semi-Bold"/>
                <a:cs typeface="Montserrat Semi-Bold"/>
                <a:sym typeface="Montserrat Semi-Bold"/>
              </a:rPr>
              <a:t>Trần Diệu Tú Anh</a:t>
            </a:r>
          </a:p>
          <a:p>
            <a:pPr marL="617038" lvl="1" indent="-308519" algn="l">
              <a:lnSpc>
                <a:spcPts val="3029"/>
              </a:lnSpc>
              <a:buFont typeface="Arial"/>
              <a:buChar char="•"/>
            </a:pPr>
            <a:r>
              <a:rPr lang="en-US" sz="2857" b="1">
                <a:solidFill>
                  <a:srgbClr val="44333F"/>
                </a:solidFill>
                <a:latin typeface="Montserrat Semi-Bold"/>
                <a:ea typeface="Montserrat Semi-Bold"/>
                <a:cs typeface="Montserrat Semi-Bold"/>
                <a:sym typeface="Montserrat Semi-Bold"/>
              </a:rPr>
              <a:t>Vũ Trần Gia Hưng</a:t>
            </a:r>
          </a:p>
          <a:p>
            <a:pPr marL="617038" lvl="1" indent="-308519" algn="l">
              <a:lnSpc>
                <a:spcPts val="3029"/>
              </a:lnSpc>
              <a:buFont typeface="Arial"/>
              <a:buChar char="•"/>
            </a:pPr>
            <a:r>
              <a:rPr lang="en-US" sz="2857" b="1">
                <a:solidFill>
                  <a:srgbClr val="44333F"/>
                </a:solidFill>
                <a:latin typeface="Montserrat Semi-Bold"/>
                <a:ea typeface="Montserrat Semi-Bold"/>
                <a:cs typeface="Montserrat Semi-Bold"/>
                <a:sym typeface="Montserrat Semi-Bold"/>
              </a:rPr>
              <a:t>Bùi Thị Như Ngọc</a:t>
            </a:r>
          </a:p>
          <a:p>
            <a:pPr marL="617038" lvl="1" indent="-308519" algn="l">
              <a:lnSpc>
                <a:spcPts val="3029"/>
              </a:lnSpc>
              <a:buFont typeface="Arial"/>
              <a:buChar char="•"/>
            </a:pPr>
            <a:r>
              <a:rPr lang="en-US" sz="2857" b="1">
                <a:solidFill>
                  <a:srgbClr val="44333F"/>
                </a:solidFill>
                <a:latin typeface="Montserrat Semi-Bold"/>
                <a:ea typeface="Montserrat Semi-Bold"/>
                <a:cs typeface="Montserrat Semi-Bold"/>
                <a:sym typeface="Montserrat Semi-Bold"/>
              </a:rPr>
              <a:t>Phạm Yến Nhi</a:t>
            </a:r>
          </a:p>
          <a:p>
            <a:pPr marL="617038" lvl="1" indent="-308519" algn="l">
              <a:lnSpc>
                <a:spcPts val="3029"/>
              </a:lnSpc>
              <a:spcBef>
                <a:spcPct val="0"/>
              </a:spcBef>
              <a:buFont typeface="Arial"/>
              <a:buChar char="•"/>
            </a:pPr>
            <a:r>
              <a:rPr lang="en-US" sz="2857" b="1">
                <a:solidFill>
                  <a:srgbClr val="44333F"/>
                </a:solidFill>
                <a:latin typeface="Montserrat Semi-Bold"/>
                <a:ea typeface="Montserrat Semi-Bold"/>
                <a:cs typeface="Montserrat Semi-Bold"/>
                <a:sym typeface="Montserrat Semi-Bold"/>
              </a:rPr>
              <a:t>Trương Hoàng Yến Nhi</a:t>
            </a:r>
          </a:p>
        </p:txBody>
      </p:sp>
      <p:sp>
        <p:nvSpPr>
          <p:cNvPr id="7" name="TextBox 7"/>
          <p:cNvSpPr txBox="1"/>
          <p:nvPr/>
        </p:nvSpPr>
        <p:spPr>
          <a:xfrm>
            <a:off x="16170644" y="1179698"/>
            <a:ext cx="1375384" cy="282722"/>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Page 01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8CC"/>
        </a:solidFill>
        <a:effectLst/>
      </p:bgPr>
    </p:bg>
    <p:spTree>
      <p:nvGrpSpPr>
        <p:cNvPr id="1" name=""/>
        <p:cNvGrpSpPr/>
        <p:nvPr/>
      </p:nvGrpSpPr>
      <p:grpSpPr>
        <a:xfrm>
          <a:off x="0" y="0"/>
          <a:ext cx="0" cy="0"/>
          <a:chOff x="0" y="0"/>
          <a:chExt cx="0" cy="0"/>
        </a:xfrm>
      </p:grpSpPr>
      <p:sp>
        <p:nvSpPr>
          <p:cNvPr id="2" name="Freeform 2"/>
          <p:cNvSpPr/>
          <p:nvPr/>
        </p:nvSpPr>
        <p:spPr>
          <a:xfrm rot="1663534">
            <a:off x="14315950" y="4976102"/>
            <a:ext cx="10681218" cy="8564395"/>
          </a:xfrm>
          <a:custGeom>
            <a:avLst/>
            <a:gdLst/>
            <a:ahLst/>
            <a:cxnLst/>
            <a:rect l="l" t="t" r="r" b="b"/>
            <a:pathLst>
              <a:path w="10681218" h="8564395">
                <a:moveTo>
                  <a:pt x="0" y="0"/>
                </a:moveTo>
                <a:lnTo>
                  <a:pt x="10681218" y="0"/>
                </a:lnTo>
                <a:lnTo>
                  <a:pt x="10681218" y="8564396"/>
                </a:lnTo>
                <a:lnTo>
                  <a:pt x="0" y="8564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340609" y="4164488"/>
            <a:ext cx="10681218" cy="8564395"/>
          </a:xfrm>
          <a:custGeom>
            <a:avLst/>
            <a:gdLst/>
            <a:ahLst/>
            <a:cxnLst/>
            <a:rect l="l" t="t" r="r" b="b"/>
            <a:pathLst>
              <a:path w="10681218" h="8564395">
                <a:moveTo>
                  <a:pt x="0" y="0"/>
                </a:moveTo>
                <a:lnTo>
                  <a:pt x="10681218" y="0"/>
                </a:lnTo>
                <a:lnTo>
                  <a:pt x="10681218" y="8564395"/>
                </a:lnTo>
                <a:lnTo>
                  <a:pt x="0" y="8564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17104" y="6501338"/>
            <a:ext cx="3253792" cy="3785662"/>
          </a:xfrm>
          <a:custGeom>
            <a:avLst/>
            <a:gdLst/>
            <a:ahLst/>
            <a:cxnLst/>
            <a:rect l="l" t="t" r="r" b="b"/>
            <a:pathLst>
              <a:path w="3253792" h="3785662">
                <a:moveTo>
                  <a:pt x="0" y="0"/>
                </a:moveTo>
                <a:lnTo>
                  <a:pt x="3253792" y="0"/>
                </a:lnTo>
                <a:lnTo>
                  <a:pt x="3253792" y="3785662"/>
                </a:lnTo>
                <a:lnTo>
                  <a:pt x="0" y="3785662"/>
                </a:lnTo>
                <a:lnTo>
                  <a:pt x="0" y="0"/>
                </a:lnTo>
                <a:close/>
              </a:path>
            </a:pathLst>
          </a:custGeom>
          <a:blipFill>
            <a:blip r:embed="rId4"/>
            <a:stretch>
              <a:fillRect/>
            </a:stretch>
          </a:blipFill>
        </p:spPr>
        <p:txBody>
          <a:bodyPr/>
          <a:lstStyle/>
          <a:p>
            <a:endParaRPr lang="en-US"/>
          </a:p>
        </p:txBody>
      </p:sp>
      <p:sp>
        <p:nvSpPr>
          <p:cNvPr id="5" name="Freeform 5"/>
          <p:cNvSpPr/>
          <p:nvPr/>
        </p:nvSpPr>
        <p:spPr>
          <a:xfrm>
            <a:off x="2469555" y="6501338"/>
            <a:ext cx="5047549" cy="3785662"/>
          </a:xfrm>
          <a:custGeom>
            <a:avLst/>
            <a:gdLst/>
            <a:ahLst/>
            <a:cxnLst/>
            <a:rect l="l" t="t" r="r" b="b"/>
            <a:pathLst>
              <a:path w="5047549" h="3785662">
                <a:moveTo>
                  <a:pt x="0" y="0"/>
                </a:moveTo>
                <a:lnTo>
                  <a:pt x="5047549" y="0"/>
                </a:lnTo>
                <a:lnTo>
                  <a:pt x="5047549" y="3785662"/>
                </a:lnTo>
                <a:lnTo>
                  <a:pt x="0" y="3785662"/>
                </a:lnTo>
                <a:lnTo>
                  <a:pt x="0" y="0"/>
                </a:lnTo>
                <a:close/>
              </a:path>
            </a:pathLst>
          </a:custGeom>
          <a:blipFill>
            <a:blip r:embed="rId5"/>
            <a:stretch>
              <a:fillRect/>
            </a:stretch>
          </a:blipFill>
        </p:spPr>
        <p:txBody>
          <a:bodyPr/>
          <a:lstStyle/>
          <a:p>
            <a:endParaRPr lang="en-US"/>
          </a:p>
        </p:txBody>
      </p:sp>
      <p:sp>
        <p:nvSpPr>
          <p:cNvPr id="6" name="Freeform 6"/>
          <p:cNvSpPr/>
          <p:nvPr/>
        </p:nvSpPr>
        <p:spPr>
          <a:xfrm>
            <a:off x="10770896" y="6553854"/>
            <a:ext cx="4981134" cy="3785662"/>
          </a:xfrm>
          <a:custGeom>
            <a:avLst/>
            <a:gdLst/>
            <a:ahLst/>
            <a:cxnLst/>
            <a:rect l="l" t="t" r="r" b="b"/>
            <a:pathLst>
              <a:path w="4981134" h="3785662">
                <a:moveTo>
                  <a:pt x="0" y="0"/>
                </a:moveTo>
                <a:lnTo>
                  <a:pt x="4981134" y="0"/>
                </a:lnTo>
                <a:lnTo>
                  <a:pt x="4981134" y="3785662"/>
                </a:lnTo>
                <a:lnTo>
                  <a:pt x="0" y="378566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388373" y="1883640"/>
            <a:ext cx="9511254" cy="1651012"/>
          </a:xfrm>
          <a:prstGeom prst="rect">
            <a:avLst/>
          </a:prstGeom>
        </p:spPr>
        <p:txBody>
          <a:bodyPr lIns="0" tIns="0" rIns="0" bIns="0" rtlCol="0" anchor="t">
            <a:spAutoFit/>
          </a:bodyPr>
          <a:lstStyle/>
          <a:p>
            <a:pPr algn="ctr">
              <a:lnSpc>
                <a:spcPts val="6436"/>
              </a:lnSpc>
              <a:spcBef>
                <a:spcPct val="0"/>
              </a:spcBef>
            </a:pPr>
            <a:r>
              <a:rPr lang="en-US" sz="6072">
                <a:solidFill>
                  <a:srgbClr val="44333F"/>
                </a:solidFill>
                <a:latin typeface="Anton"/>
                <a:ea typeface="Anton"/>
                <a:cs typeface="Anton"/>
                <a:sym typeface="Anton"/>
              </a:rPr>
              <a:t>Thế nào là tham gia xây dựng, phát triển cộng đồng?</a:t>
            </a:r>
          </a:p>
        </p:txBody>
      </p:sp>
      <p:sp>
        <p:nvSpPr>
          <p:cNvPr id="8" name="TextBox 8"/>
          <p:cNvSpPr txBox="1"/>
          <p:nvPr/>
        </p:nvSpPr>
        <p:spPr>
          <a:xfrm>
            <a:off x="16170644" y="1179698"/>
            <a:ext cx="1375384" cy="282722"/>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Page 02</a:t>
            </a:r>
          </a:p>
        </p:txBody>
      </p:sp>
      <p:sp>
        <p:nvSpPr>
          <p:cNvPr id="9" name="TextBox 9"/>
          <p:cNvSpPr txBox="1"/>
          <p:nvPr/>
        </p:nvSpPr>
        <p:spPr>
          <a:xfrm>
            <a:off x="3816765" y="3868027"/>
            <a:ext cx="10654470" cy="2298751"/>
          </a:xfrm>
          <a:prstGeom prst="rect">
            <a:avLst/>
          </a:prstGeom>
        </p:spPr>
        <p:txBody>
          <a:bodyPr lIns="0" tIns="0" rIns="0" bIns="0" rtlCol="0" anchor="t">
            <a:spAutoFit/>
          </a:bodyPr>
          <a:lstStyle/>
          <a:p>
            <a:pPr marL="617473" lvl="1" indent="-308737" algn="ctr">
              <a:lnSpc>
                <a:spcPts val="3031"/>
              </a:lnSpc>
              <a:buFont typeface="Arial"/>
              <a:buChar char="•"/>
            </a:pPr>
            <a:r>
              <a:rPr lang="en-US" sz="2859" b="1">
                <a:solidFill>
                  <a:srgbClr val="44333F"/>
                </a:solidFill>
                <a:latin typeface="Montserrat Semi-Bold"/>
                <a:ea typeface="Montserrat Semi-Bold"/>
                <a:cs typeface="Montserrat Semi-Bold"/>
                <a:sym typeface="Montserrat Semi-Bold"/>
              </a:rPr>
              <a:t>Là hành động đóng góp sức lực, trí tuệ, thời gian để giải quyết các vấn đề chung, nâng cao chất lượng cuộc sống của cộng đồng. </a:t>
            </a:r>
          </a:p>
          <a:p>
            <a:pPr marL="617473" lvl="1" indent="-308737" algn="ctr">
              <a:lnSpc>
                <a:spcPts val="3031"/>
              </a:lnSpc>
              <a:spcBef>
                <a:spcPct val="0"/>
              </a:spcBef>
              <a:buFont typeface="Arial"/>
              <a:buChar char="•"/>
            </a:pPr>
            <a:r>
              <a:rPr lang="en-US" sz="2859" b="1">
                <a:solidFill>
                  <a:srgbClr val="44333F"/>
                </a:solidFill>
                <a:latin typeface="Montserrat Semi-Bold"/>
                <a:ea typeface="Montserrat Semi-Bold"/>
                <a:cs typeface="Montserrat Semi-Bold"/>
                <a:sym typeface="Montserrat Semi-Bold"/>
              </a:rPr>
              <a:t>Bao gồm các hoạt động như tình nguyện, hỗ trợ các dự án phát triển, tham gia vào các buổi sinh hoạt cộng đồng, chia sẻ tri thức và kinh nghiệm.</a:t>
            </a:r>
          </a:p>
        </p:txBody>
      </p:sp>
      <p:sp>
        <p:nvSpPr>
          <p:cNvPr id="10" name="TextBox 10"/>
          <p:cNvSpPr txBox="1"/>
          <p:nvPr/>
        </p:nvSpPr>
        <p:spPr>
          <a:xfrm>
            <a:off x="2512865" y="1232824"/>
            <a:ext cx="3069907" cy="282691"/>
          </a:xfrm>
          <a:prstGeom prst="rect">
            <a:avLst/>
          </a:prstGeom>
        </p:spPr>
        <p:txBody>
          <a:bodyPr lIns="0" tIns="0" rIns="0" bIns="0" rtlCol="0" anchor="t">
            <a:spAutoFit/>
          </a:bodyPr>
          <a:lstStyle/>
          <a:p>
            <a:pPr algn="l">
              <a:lnSpc>
                <a:spcPts val="2181"/>
              </a:lnSpc>
              <a:spcBef>
                <a:spcPct val="0"/>
              </a:spcBef>
            </a:pPr>
            <a:r>
              <a:rPr lang="en-US" sz="2057" b="1">
                <a:solidFill>
                  <a:srgbClr val="44333F"/>
                </a:solidFill>
                <a:latin typeface="Montserrat Semi-Bold"/>
                <a:ea typeface="Montserrat Semi-Bold"/>
                <a:cs typeface="Montserrat Semi-Bold"/>
                <a:sym typeface="Montserrat Semi-Bold"/>
              </a:rPr>
              <a:t>NHÓM 6 - 12/15 - TPU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659</Words>
  <Application>Microsoft Office PowerPoint</Application>
  <PresentationFormat>Custom</PresentationFormat>
  <Paragraphs>67</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Montserrat Semi-Bold</vt:lpstr>
      <vt:lpstr>Montserrat Bold</vt:lpstr>
      <vt:lpstr>Montserrat Ultra-Bold</vt:lpstr>
      <vt:lpstr>Heading Now 61-68 Bold</vt:lpstr>
      <vt:lpstr>Breathing</vt:lpstr>
      <vt:lpstr>Anton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Illustration Environmental Sustainability Presentation</dc:title>
  <dc:creator>KIEU OANH</dc:creator>
  <cp:lastModifiedBy>Minh Mạc</cp:lastModifiedBy>
  <cp:revision>6</cp:revision>
  <dcterms:created xsi:type="dcterms:W3CDTF">2006-08-16T00:00:00Z</dcterms:created>
  <dcterms:modified xsi:type="dcterms:W3CDTF">2026-03-03T02:16:52Z</dcterms:modified>
  <dc:identifier>DAG0JN4N41w</dc:identifier>
</cp:coreProperties>
</file>